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7" r:id="rId4"/>
    <p:sldId id="270" r:id="rId5"/>
    <p:sldId id="437" r:id="rId6"/>
    <p:sldId id="438" r:id="rId7"/>
    <p:sldId id="439" r:id="rId8"/>
    <p:sldId id="257" r:id="rId9"/>
    <p:sldId id="259" r:id="rId10"/>
    <p:sldId id="436" r:id="rId11"/>
    <p:sldId id="260" r:id="rId12"/>
    <p:sldId id="264" r:id="rId13"/>
    <p:sldId id="263" r:id="rId14"/>
    <p:sldId id="265" r:id="rId15"/>
    <p:sldId id="269"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78" d="100"/>
          <a:sy n="78" d="100"/>
        </p:scale>
        <p:origin x="12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73144-E2DE-4BB8-B79A-12739A56009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074E58-63C1-4A6B-8D40-4735A9F51114}">
      <dgm:prSet custT="1"/>
      <dgm:spPr/>
      <dgm:t>
        <a:bodyPr/>
        <a:lstStyle/>
        <a:p>
          <a:pPr>
            <a:lnSpc>
              <a:spcPct val="100000"/>
            </a:lnSpc>
          </a:pPr>
          <a:r>
            <a:rPr lang="es-MX" sz="2000"/>
            <a:t>Integración de la S del P al currículo.</a:t>
          </a:r>
          <a:endParaRPr lang="en-US" sz="2000"/>
        </a:p>
      </dgm:t>
    </dgm:pt>
    <dgm:pt modelId="{C7A9A981-CC85-43BD-BF22-8D2852E6C2F6}" type="parTrans" cxnId="{0F859F00-089E-4D5B-88FB-F631E23E80A8}">
      <dgm:prSet/>
      <dgm:spPr/>
      <dgm:t>
        <a:bodyPr/>
        <a:lstStyle/>
        <a:p>
          <a:endParaRPr lang="en-US" sz="3200"/>
        </a:p>
      </dgm:t>
    </dgm:pt>
    <dgm:pt modelId="{D2696D2C-3F0B-4D34-9CF4-3CE057A438AC}" type="sibTrans" cxnId="{0F859F00-089E-4D5B-88FB-F631E23E80A8}">
      <dgm:prSet/>
      <dgm:spPr/>
      <dgm:t>
        <a:bodyPr/>
        <a:lstStyle/>
        <a:p>
          <a:endParaRPr lang="en-US" sz="3200"/>
        </a:p>
      </dgm:t>
    </dgm:pt>
    <dgm:pt modelId="{C71295D7-2DD7-4BC2-85B4-1FD09B7F4A0A}">
      <dgm:prSet custT="1"/>
      <dgm:spPr/>
      <dgm:t>
        <a:bodyPr/>
        <a:lstStyle/>
        <a:p>
          <a:pPr>
            <a:lnSpc>
              <a:spcPct val="100000"/>
            </a:lnSpc>
          </a:pPr>
          <a:r>
            <a:rPr lang="es-MX" sz="2000" u="sng" dirty="0" err="1"/>
            <a:t>Fac</a:t>
          </a:r>
          <a:r>
            <a:rPr lang="es-MX" sz="2000" u="sng" dirty="0"/>
            <a:t>. de Medicina, ENEO</a:t>
          </a:r>
          <a:r>
            <a:rPr lang="es-MX" sz="2000" u="none" dirty="0"/>
            <a:t> de</a:t>
          </a:r>
          <a:r>
            <a:rPr lang="es-MX" sz="2000" dirty="0"/>
            <a:t> la UNAM</a:t>
          </a:r>
          <a:endParaRPr lang="en-US" sz="2000" dirty="0"/>
        </a:p>
      </dgm:t>
    </dgm:pt>
    <dgm:pt modelId="{C12351C9-B431-4048-9E87-65BAB7F75A03}" type="parTrans" cxnId="{0AAB1E8D-E1DF-4825-AC8A-07F9F409D055}">
      <dgm:prSet/>
      <dgm:spPr/>
      <dgm:t>
        <a:bodyPr/>
        <a:lstStyle/>
        <a:p>
          <a:endParaRPr lang="en-US" sz="3200"/>
        </a:p>
      </dgm:t>
    </dgm:pt>
    <dgm:pt modelId="{0B4AB9A6-B543-439A-AE44-4082A7604EFB}" type="sibTrans" cxnId="{0AAB1E8D-E1DF-4825-AC8A-07F9F409D055}">
      <dgm:prSet/>
      <dgm:spPr/>
      <dgm:t>
        <a:bodyPr/>
        <a:lstStyle/>
        <a:p>
          <a:endParaRPr lang="en-US" sz="3200"/>
        </a:p>
      </dgm:t>
    </dgm:pt>
    <dgm:pt modelId="{E8D0113E-76CB-439D-9350-9962D4852A3D}">
      <dgm:prSet custT="1"/>
      <dgm:spPr/>
      <dgm:t>
        <a:bodyPr/>
        <a:lstStyle/>
        <a:p>
          <a:pPr>
            <a:lnSpc>
              <a:spcPct val="100000"/>
            </a:lnSpc>
          </a:pPr>
          <a:r>
            <a:rPr lang="es-MX" sz="2000" dirty="0"/>
            <a:t>Educación continua en línea en S del P.</a:t>
          </a:r>
          <a:endParaRPr lang="en-US" sz="2000" dirty="0"/>
        </a:p>
      </dgm:t>
    </dgm:pt>
    <dgm:pt modelId="{2E68278D-646B-4DB0-A759-6B44BA5CFAC0}" type="parTrans" cxnId="{49FBB792-67FF-4AEE-B49C-57CEA39C9DAE}">
      <dgm:prSet/>
      <dgm:spPr/>
      <dgm:t>
        <a:bodyPr/>
        <a:lstStyle/>
        <a:p>
          <a:endParaRPr lang="en-US" sz="3200"/>
        </a:p>
      </dgm:t>
    </dgm:pt>
    <dgm:pt modelId="{842BC626-529C-4785-8493-F1C7E9C58FCC}" type="sibTrans" cxnId="{49FBB792-67FF-4AEE-B49C-57CEA39C9DAE}">
      <dgm:prSet/>
      <dgm:spPr/>
      <dgm:t>
        <a:bodyPr/>
        <a:lstStyle/>
        <a:p>
          <a:endParaRPr lang="en-US" sz="3200"/>
        </a:p>
      </dgm:t>
    </dgm:pt>
    <dgm:pt modelId="{EA41F81A-334A-4A6F-A397-8C410DFA4A0E}">
      <dgm:prSet custT="1"/>
      <dgm:spPr/>
      <dgm:t>
        <a:bodyPr/>
        <a:lstStyle/>
        <a:p>
          <a:pPr>
            <a:lnSpc>
              <a:spcPct val="100000"/>
            </a:lnSpc>
          </a:pPr>
          <a:r>
            <a:rPr lang="es-MX" sz="2000" u="sng" dirty="0"/>
            <a:t>Fundación Carlos Slim</a:t>
          </a:r>
          <a:r>
            <a:rPr lang="es-MX" sz="2000" u="none" dirty="0"/>
            <a:t>.   APRENDE</a:t>
          </a:r>
          <a:endParaRPr lang="en-US" sz="2000" u="none" dirty="0"/>
        </a:p>
      </dgm:t>
    </dgm:pt>
    <dgm:pt modelId="{024994A2-0F25-418E-B37D-DB2C18A4CA96}" type="parTrans" cxnId="{F7BCBB67-CE62-490F-B927-16EBFCB7554C}">
      <dgm:prSet/>
      <dgm:spPr/>
      <dgm:t>
        <a:bodyPr/>
        <a:lstStyle/>
        <a:p>
          <a:endParaRPr lang="en-US" sz="3200"/>
        </a:p>
      </dgm:t>
    </dgm:pt>
    <dgm:pt modelId="{4DFDA368-10D1-4C32-BE01-369B95B27CD3}" type="sibTrans" cxnId="{F7BCBB67-CE62-490F-B927-16EBFCB7554C}">
      <dgm:prSet/>
      <dgm:spPr/>
      <dgm:t>
        <a:bodyPr/>
        <a:lstStyle/>
        <a:p>
          <a:endParaRPr lang="en-US" sz="3200"/>
        </a:p>
      </dgm:t>
    </dgm:pt>
    <dgm:pt modelId="{204A7786-2324-4C25-80EF-E6A3669747C5}">
      <dgm:prSet custT="1"/>
      <dgm:spPr/>
      <dgm:t>
        <a:bodyPr/>
        <a:lstStyle/>
        <a:p>
          <a:pPr>
            <a:lnSpc>
              <a:spcPct val="100000"/>
            </a:lnSpc>
          </a:pPr>
          <a:r>
            <a:rPr lang="es-MX" sz="2000"/>
            <a:t>Cartas Compromiso “Vidas salvadas”</a:t>
          </a:r>
          <a:endParaRPr lang="en-US" sz="2000"/>
        </a:p>
      </dgm:t>
    </dgm:pt>
    <dgm:pt modelId="{B8814F26-6716-4200-8536-6554270A1A41}" type="parTrans" cxnId="{7AE3B4E3-D3E8-4102-9553-DA22C78A8B46}">
      <dgm:prSet/>
      <dgm:spPr/>
      <dgm:t>
        <a:bodyPr/>
        <a:lstStyle/>
        <a:p>
          <a:endParaRPr lang="en-US" sz="3200"/>
        </a:p>
      </dgm:t>
    </dgm:pt>
    <dgm:pt modelId="{3EDD24CE-A74A-4F94-A227-D83E54FDDD37}" type="sibTrans" cxnId="{7AE3B4E3-D3E8-4102-9553-DA22C78A8B46}">
      <dgm:prSet/>
      <dgm:spPr/>
      <dgm:t>
        <a:bodyPr/>
        <a:lstStyle/>
        <a:p>
          <a:endParaRPr lang="en-US" sz="3200"/>
        </a:p>
      </dgm:t>
    </dgm:pt>
    <dgm:pt modelId="{5AED8623-87C0-4CF4-8962-A4408AB213AF}">
      <dgm:prSet custT="1"/>
      <dgm:spPr/>
      <dgm:t>
        <a:bodyPr/>
        <a:lstStyle/>
        <a:p>
          <a:pPr>
            <a:lnSpc>
              <a:spcPct val="100000"/>
            </a:lnSpc>
          </a:pPr>
          <a:r>
            <a:rPr lang="es-MX" sz="2000" u="sng" dirty="0" err="1"/>
            <a:t>Patient</a:t>
          </a:r>
          <a:r>
            <a:rPr lang="es-MX" sz="2000" u="sng" dirty="0"/>
            <a:t> Safety </a:t>
          </a:r>
          <a:r>
            <a:rPr lang="es-MX" sz="2000" u="sng" dirty="0" err="1"/>
            <a:t>Movement</a:t>
          </a:r>
          <a:r>
            <a:rPr lang="es-MX" sz="2000" dirty="0"/>
            <a:t>.  APSS</a:t>
          </a:r>
        </a:p>
        <a:p>
          <a:pPr>
            <a:lnSpc>
              <a:spcPct val="100000"/>
            </a:lnSpc>
          </a:pPr>
          <a:r>
            <a:rPr lang="es-MX" sz="2000" dirty="0"/>
            <a:t>Zero muertes prevenibles. </a:t>
          </a:r>
          <a:endParaRPr lang="en-US" sz="2000" dirty="0"/>
        </a:p>
      </dgm:t>
    </dgm:pt>
    <dgm:pt modelId="{7D1F13D6-C5BA-45BE-B10F-14F8F64FE2DE}" type="parTrans" cxnId="{16D8982E-9C38-47DD-9E17-428CDEF2E3FD}">
      <dgm:prSet/>
      <dgm:spPr/>
      <dgm:t>
        <a:bodyPr/>
        <a:lstStyle/>
        <a:p>
          <a:endParaRPr lang="en-US" sz="3200"/>
        </a:p>
      </dgm:t>
    </dgm:pt>
    <dgm:pt modelId="{DB05A629-EA5E-4B45-9860-00A1A1372F79}" type="sibTrans" cxnId="{16D8982E-9C38-47DD-9E17-428CDEF2E3FD}">
      <dgm:prSet/>
      <dgm:spPr/>
      <dgm:t>
        <a:bodyPr/>
        <a:lstStyle/>
        <a:p>
          <a:endParaRPr lang="en-US" sz="3200"/>
        </a:p>
      </dgm:t>
    </dgm:pt>
    <dgm:pt modelId="{37BF0820-D2DC-4E23-A1FE-8F2865C8302F}">
      <dgm:prSet custT="1"/>
      <dgm:spPr/>
      <dgm:t>
        <a:bodyPr/>
        <a:lstStyle/>
        <a:p>
          <a:pPr>
            <a:lnSpc>
              <a:spcPct val="100000"/>
            </a:lnSpc>
          </a:pPr>
          <a:r>
            <a:rPr lang="es-MX" sz="2000"/>
            <a:t>NADIE</a:t>
          </a:r>
          <a:endParaRPr lang="en-US" sz="2000"/>
        </a:p>
      </dgm:t>
    </dgm:pt>
    <dgm:pt modelId="{DEE35208-E973-4075-8435-6DB2D260FDEB}" type="parTrans" cxnId="{BE8AC0DB-DF16-47CC-AF02-68ECD55B6D10}">
      <dgm:prSet/>
      <dgm:spPr/>
      <dgm:t>
        <a:bodyPr/>
        <a:lstStyle/>
        <a:p>
          <a:endParaRPr lang="en-US" sz="3200"/>
        </a:p>
      </dgm:t>
    </dgm:pt>
    <dgm:pt modelId="{BC99FA4A-C0CA-454E-B828-EF4CB27EC756}" type="sibTrans" cxnId="{BE8AC0DB-DF16-47CC-AF02-68ECD55B6D10}">
      <dgm:prSet/>
      <dgm:spPr/>
      <dgm:t>
        <a:bodyPr/>
        <a:lstStyle/>
        <a:p>
          <a:endParaRPr lang="en-US" sz="3200"/>
        </a:p>
      </dgm:t>
    </dgm:pt>
    <dgm:pt modelId="{67B3A2DC-FC52-45F9-B95C-A640E5B1B5D5}">
      <dgm:prSet custT="1"/>
      <dgm:spPr/>
      <dgm:t>
        <a:bodyPr/>
        <a:lstStyle/>
        <a:p>
          <a:pPr>
            <a:lnSpc>
              <a:spcPct val="100000"/>
            </a:lnSpc>
          </a:pPr>
          <a:r>
            <a:rPr lang="es-MX" sz="2000" u="sng" dirty="0" smtClean="0"/>
            <a:t>INCMNSZ</a:t>
          </a:r>
          <a:r>
            <a:rPr lang="es-MX" sz="2000" dirty="0" smtClean="0"/>
            <a:t>. </a:t>
          </a:r>
          <a:r>
            <a:rPr lang="es-MX" sz="2000" dirty="0"/>
            <a:t>Programa de concientización.</a:t>
          </a:r>
          <a:endParaRPr lang="en-US" sz="2000" dirty="0"/>
        </a:p>
      </dgm:t>
    </dgm:pt>
    <dgm:pt modelId="{A429B339-5CF3-4BF7-85A0-837C8B4B7B12}" type="parTrans" cxnId="{794CEF3C-2D54-4ADC-9522-936DD1E04E4D}">
      <dgm:prSet/>
      <dgm:spPr/>
      <dgm:t>
        <a:bodyPr/>
        <a:lstStyle/>
        <a:p>
          <a:endParaRPr lang="en-US" sz="3200"/>
        </a:p>
      </dgm:t>
    </dgm:pt>
    <dgm:pt modelId="{9BF300CD-879A-4000-BE80-1780A497A7E7}" type="sibTrans" cxnId="{794CEF3C-2D54-4ADC-9522-936DD1E04E4D}">
      <dgm:prSet/>
      <dgm:spPr/>
      <dgm:t>
        <a:bodyPr/>
        <a:lstStyle/>
        <a:p>
          <a:endParaRPr lang="en-US" sz="3200"/>
        </a:p>
      </dgm:t>
    </dgm:pt>
    <dgm:pt modelId="{7A3B068F-F85D-42DA-9826-7E994EB71B68}" type="pres">
      <dgm:prSet presAssocID="{52373144-E2DE-4BB8-B79A-12739A560096}" presName="root" presStyleCnt="0">
        <dgm:presLayoutVars>
          <dgm:dir/>
          <dgm:resizeHandles val="exact"/>
        </dgm:presLayoutVars>
      </dgm:prSet>
      <dgm:spPr/>
      <dgm:t>
        <a:bodyPr/>
        <a:lstStyle/>
        <a:p>
          <a:endParaRPr lang="es-ES"/>
        </a:p>
      </dgm:t>
    </dgm:pt>
    <dgm:pt modelId="{8C4EA184-20E3-4222-A4A2-D12257E54DE5}" type="pres">
      <dgm:prSet presAssocID="{5F074E58-63C1-4A6B-8D40-4735A9F51114}" presName="compNode" presStyleCnt="0"/>
      <dgm:spPr/>
    </dgm:pt>
    <dgm:pt modelId="{460CF873-9902-422B-A0CE-7A2F78C29ED0}" type="pres">
      <dgm:prSet presAssocID="{5F074E58-63C1-4A6B-8D40-4735A9F51114}" presName="bgRect" presStyleLbl="bgShp" presStyleIdx="0" presStyleCnt="4"/>
      <dgm:spPr/>
    </dgm:pt>
    <dgm:pt modelId="{8B4443C4-5FCD-4604-A63A-0778C858F6B1}" type="pres">
      <dgm:prSet presAssocID="{5F074E58-63C1-4A6B-8D40-4735A9F511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s-ES"/>
        </a:p>
      </dgm:t>
      <dgm:extLst>
        <a:ext uri="{E40237B7-FDA0-4F09-8148-C483321AD2D9}">
          <dgm14:cNvPr xmlns:dgm14="http://schemas.microsoft.com/office/drawing/2010/diagram" id="0" name="" descr="Classroom"/>
        </a:ext>
      </dgm:extLst>
    </dgm:pt>
    <dgm:pt modelId="{310ECAB3-4B2E-45D1-BFCC-97D641C8C11A}" type="pres">
      <dgm:prSet presAssocID="{5F074E58-63C1-4A6B-8D40-4735A9F51114}" presName="spaceRect" presStyleCnt="0"/>
      <dgm:spPr/>
    </dgm:pt>
    <dgm:pt modelId="{3E6F1974-2B8A-4A00-BE65-1CBA696FFCE4}" type="pres">
      <dgm:prSet presAssocID="{5F074E58-63C1-4A6B-8D40-4735A9F51114}" presName="parTx" presStyleLbl="revTx" presStyleIdx="0" presStyleCnt="8">
        <dgm:presLayoutVars>
          <dgm:chMax val="0"/>
          <dgm:chPref val="0"/>
        </dgm:presLayoutVars>
      </dgm:prSet>
      <dgm:spPr/>
      <dgm:t>
        <a:bodyPr/>
        <a:lstStyle/>
        <a:p>
          <a:endParaRPr lang="es-ES"/>
        </a:p>
      </dgm:t>
    </dgm:pt>
    <dgm:pt modelId="{AEC9C0FB-1CF7-4049-9755-0858C963E331}" type="pres">
      <dgm:prSet presAssocID="{5F074E58-63C1-4A6B-8D40-4735A9F51114}" presName="desTx" presStyleLbl="revTx" presStyleIdx="1" presStyleCnt="8">
        <dgm:presLayoutVars/>
      </dgm:prSet>
      <dgm:spPr/>
      <dgm:t>
        <a:bodyPr/>
        <a:lstStyle/>
        <a:p>
          <a:endParaRPr lang="es-ES"/>
        </a:p>
      </dgm:t>
    </dgm:pt>
    <dgm:pt modelId="{C3586B55-0BBE-48E1-A6D6-E54E8AC0D7A9}" type="pres">
      <dgm:prSet presAssocID="{D2696D2C-3F0B-4D34-9CF4-3CE057A438AC}" presName="sibTrans" presStyleCnt="0"/>
      <dgm:spPr/>
    </dgm:pt>
    <dgm:pt modelId="{E4A7B33C-C608-4F76-8B98-A9C6EB1ECECA}" type="pres">
      <dgm:prSet presAssocID="{E8D0113E-76CB-439D-9350-9962D4852A3D}" presName="compNode" presStyleCnt="0"/>
      <dgm:spPr/>
    </dgm:pt>
    <dgm:pt modelId="{2EFD0954-29EC-4FEF-AF60-55D8A157EE5E}" type="pres">
      <dgm:prSet presAssocID="{E8D0113E-76CB-439D-9350-9962D4852A3D}" presName="bgRect" presStyleLbl="bgShp" presStyleIdx="1" presStyleCnt="4"/>
      <dgm:spPr/>
    </dgm:pt>
    <dgm:pt modelId="{F410981A-1684-4B1F-9395-B9CEA0FC79AF}" type="pres">
      <dgm:prSet presAssocID="{E8D0113E-76CB-439D-9350-9962D4852A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s-ES"/>
        </a:p>
      </dgm:t>
      <dgm:extLst>
        <a:ext uri="{E40237B7-FDA0-4F09-8148-C483321AD2D9}">
          <dgm14:cNvPr xmlns:dgm14="http://schemas.microsoft.com/office/drawing/2010/diagram" id="0" name="" descr="Books"/>
        </a:ext>
      </dgm:extLst>
    </dgm:pt>
    <dgm:pt modelId="{C889DEDC-970F-45D1-A466-87A865B2DFF9}" type="pres">
      <dgm:prSet presAssocID="{E8D0113E-76CB-439D-9350-9962D4852A3D}" presName="spaceRect" presStyleCnt="0"/>
      <dgm:spPr/>
    </dgm:pt>
    <dgm:pt modelId="{03BDBD36-1B66-4633-85D2-60CFE6E15E88}" type="pres">
      <dgm:prSet presAssocID="{E8D0113E-76CB-439D-9350-9962D4852A3D}" presName="parTx" presStyleLbl="revTx" presStyleIdx="2" presStyleCnt="8">
        <dgm:presLayoutVars>
          <dgm:chMax val="0"/>
          <dgm:chPref val="0"/>
        </dgm:presLayoutVars>
      </dgm:prSet>
      <dgm:spPr/>
      <dgm:t>
        <a:bodyPr/>
        <a:lstStyle/>
        <a:p>
          <a:endParaRPr lang="es-ES"/>
        </a:p>
      </dgm:t>
    </dgm:pt>
    <dgm:pt modelId="{2E02964E-0062-4631-A308-46610217341B}" type="pres">
      <dgm:prSet presAssocID="{E8D0113E-76CB-439D-9350-9962D4852A3D}" presName="desTx" presStyleLbl="revTx" presStyleIdx="3" presStyleCnt="8">
        <dgm:presLayoutVars/>
      </dgm:prSet>
      <dgm:spPr/>
      <dgm:t>
        <a:bodyPr/>
        <a:lstStyle/>
        <a:p>
          <a:endParaRPr lang="es-ES"/>
        </a:p>
      </dgm:t>
    </dgm:pt>
    <dgm:pt modelId="{FDDA3437-3427-4214-B0C1-19A1F6C94AAE}" type="pres">
      <dgm:prSet presAssocID="{842BC626-529C-4785-8493-F1C7E9C58FCC}" presName="sibTrans" presStyleCnt="0"/>
      <dgm:spPr/>
    </dgm:pt>
    <dgm:pt modelId="{A52403FE-0F4C-4982-A7E3-82EE80357FE8}" type="pres">
      <dgm:prSet presAssocID="{204A7786-2324-4C25-80EF-E6A3669747C5}" presName="compNode" presStyleCnt="0"/>
      <dgm:spPr/>
    </dgm:pt>
    <dgm:pt modelId="{FDDAAF09-4F5E-4995-8858-41631F6DA48F}" type="pres">
      <dgm:prSet presAssocID="{204A7786-2324-4C25-80EF-E6A3669747C5}" presName="bgRect" presStyleLbl="bgShp" presStyleIdx="2" presStyleCnt="4"/>
      <dgm:spPr/>
    </dgm:pt>
    <dgm:pt modelId="{2D622AE6-545A-4E8A-BB72-A9C2EFD34418}" type="pres">
      <dgm:prSet presAssocID="{204A7786-2324-4C25-80EF-E6A3669747C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s-ES"/>
        </a:p>
      </dgm:t>
      <dgm:extLst>
        <a:ext uri="{E40237B7-FDA0-4F09-8148-C483321AD2D9}">
          <dgm14:cNvPr xmlns:dgm14="http://schemas.microsoft.com/office/drawing/2010/diagram" id="0" name="" descr="Ambulance"/>
        </a:ext>
      </dgm:extLst>
    </dgm:pt>
    <dgm:pt modelId="{0F577146-D584-4DF2-9B4B-A0104A3BD3F8}" type="pres">
      <dgm:prSet presAssocID="{204A7786-2324-4C25-80EF-E6A3669747C5}" presName="spaceRect" presStyleCnt="0"/>
      <dgm:spPr/>
    </dgm:pt>
    <dgm:pt modelId="{B2868334-660F-4D92-9BC5-788E057E16FD}" type="pres">
      <dgm:prSet presAssocID="{204A7786-2324-4C25-80EF-E6A3669747C5}" presName="parTx" presStyleLbl="revTx" presStyleIdx="4" presStyleCnt="8">
        <dgm:presLayoutVars>
          <dgm:chMax val="0"/>
          <dgm:chPref val="0"/>
        </dgm:presLayoutVars>
      </dgm:prSet>
      <dgm:spPr/>
      <dgm:t>
        <a:bodyPr/>
        <a:lstStyle/>
        <a:p>
          <a:endParaRPr lang="es-ES"/>
        </a:p>
      </dgm:t>
    </dgm:pt>
    <dgm:pt modelId="{B5EE29F3-2B2D-4675-BAC7-97FECBD3AF86}" type="pres">
      <dgm:prSet presAssocID="{204A7786-2324-4C25-80EF-E6A3669747C5}" presName="desTx" presStyleLbl="revTx" presStyleIdx="5" presStyleCnt="8">
        <dgm:presLayoutVars/>
      </dgm:prSet>
      <dgm:spPr/>
      <dgm:t>
        <a:bodyPr/>
        <a:lstStyle/>
        <a:p>
          <a:endParaRPr lang="es-ES"/>
        </a:p>
      </dgm:t>
    </dgm:pt>
    <dgm:pt modelId="{DBE00324-A0C1-43FC-A64B-1427CE0AB829}" type="pres">
      <dgm:prSet presAssocID="{3EDD24CE-A74A-4F94-A227-D83E54FDDD37}" presName="sibTrans" presStyleCnt="0"/>
      <dgm:spPr/>
    </dgm:pt>
    <dgm:pt modelId="{37F048A7-D184-4B54-8E2E-774FBF45A054}" type="pres">
      <dgm:prSet presAssocID="{37BF0820-D2DC-4E23-A1FE-8F2865C8302F}" presName="compNode" presStyleCnt="0"/>
      <dgm:spPr/>
    </dgm:pt>
    <dgm:pt modelId="{78CCB341-4675-4A93-988B-575DE598CC98}" type="pres">
      <dgm:prSet presAssocID="{37BF0820-D2DC-4E23-A1FE-8F2865C8302F}" presName="bgRect" presStyleLbl="bgShp" presStyleIdx="3" presStyleCnt="4"/>
      <dgm:spPr/>
    </dgm:pt>
    <dgm:pt modelId="{0C88C13D-9491-4E62-91E2-A5F0D8D7796A}" type="pres">
      <dgm:prSet presAssocID="{37BF0820-D2DC-4E23-A1FE-8F2865C8302F}"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s-ES"/>
        </a:p>
      </dgm:t>
      <dgm:extLst>
        <a:ext uri="{E40237B7-FDA0-4F09-8148-C483321AD2D9}">
          <dgm14:cNvPr xmlns:dgm14="http://schemas.microsoft.com/office/drawing/2010/diagram" id="0" name="" descr="Advertising"/>
        </a:ext>
      </dgm:extLst>
    </dgm:pt>
    <dgm:pt modelId="{BA7F4E6F-D696-47B5-8163-A53F13976E3D}" type="pres">
      <dgm:prSet presAssocID="{37BF0820-D2DC-4E23-A1FE-8F2865C8302F}" presName="spaceRect" presStyleCnt="0"/>
      <dgm:spPr/>
    </dgm:pt>
    <dgm:pt modelId="{DC7AC753-399E-4B55-A328-1F6E7EEA6E48}" type="pres">
      <dgm:prSet presAssocID="{37BF0820-D2DC-4E23-A1FE-8F2865C8302F}" presName="parTx" presStyleLbl="revTx" presStyleIdx="6" presStyleCnt="8">
        <dgm:presLayoutVars>
          <dgm:chMax val="0"/>
          <dgm:chPref val="0"/>
        </dgm:presLayoutVars>
      </dgm:prSet>
      <dgm:spPr/>
      <dgm:t>
        <a:bodyPr/>
        <a:lstStyle/>
        <a:p>
          <a:endParaRPr lang="es-ES"/>
        </a:p>
      </dgm:t>
    </dgm:pt>
    <dgm:pt modelId="{770D9E47-2018-47CC-86E1-10AC052672F1}" type="pres">
      <dgm:prSet presAssocID="{37BF0820-D2DC-4E23-A1FE-8F2865C8302F}" presName="desTx" presStyleLbl="revTx" presStyleIdx="7" presStyleCnt="8">
        <dgm:presLayoutVars/>
      </dgm:prSet>
      <dgm:spPr/>
      <dgm:t>
        <a:bodyPr/>
        <a:lstStyle/>
        <a:p>
          <a:endParaRPr lang="es-ES"/>
        </a:p>
      </dgm:t>
    </dgm:pt>
  </dgm:ptLst>
  <dgm:cxnLst>
    <dgm:cxn modelId="{8DFCE3C0-643F-477C-BE13-3EABF2A07D60}" type="presOf" srcId="{C71295D7-2DD7-4BC2-85B4-1FD09B7F4A0A}" destId="{AEC9C0FB-1CF7-4049-9755-0858C963E331}" srcOrd="0" destOrd="0" presId="urn:microsoft.com/office/officeart/2018/2/layout/IconVerticalSolidList"/>
    <dgm:cxn modelId="{BC1F75EE-2CA3-4E4B-8395-3DCD0628A6B8}" type="presOf" srcId="{E8D0113E-76CB-439D-9350-9962D4852A3D}" destId="{03BDBD36-1B66-4633-85D2-60CFE6E15E88}" srcOrd="0" destOrd="0" presId="urn:microsoft.com/office/officeart/2018/2/layout/IconVerticalSolidList"/>
    <dgm:cxn modelId="{49FBB792-67FF-4AEE-B49C-57CEA39C9DAE}" srcId="{52373144-E2DE-4BB8-B79A-12739A560096}" destId="{E8D0113E-76CB-439D-9350-9962D4852A3D}" srcOrd="1" destOrd="0" parTransId="{2E68278D-646B-4DB0-A759-6B44BA5CFAC0}" sibTransId="{842BC626-529C-4785-8493-F1C7E9C58FCC}"/>
    <dgm:cxn modelId="{0F859F00-089E-4D5B-88FB-F631E23E80A8}" srcId="{52373144-E2DE-4BB8-B79A-12739A560096}" destId="{5F074E58-63C1-4A6B-8D40-4735A9F51114}" srcOrd="0" destOrd="0" parTransId="{C7A9A981-CC85-43BD-BF22-8D2852E6C2F6}" sibTransId="{D2696D2C-3F0B-4D34-9CF4-3CE057A438AC}"/>
    <dgm:cxn modelId="{51353F72-BCCA-4B0E-8C7B-ECB448C0D5B0}" type="presOf" srcId="{67B3A2DC-FC52-45F9-B95C-A640E5B1B5D5}" destId="{770D9E47-2018-47CC-86E1-10AC052672F1}" srcOrd="0" destOrd="0" presId="urn:microsoft.com/office/officeart/2018/2/layout/IconVerticalSolidList"/>
    <dgm:cxn modelId="{9E8896B8-FE85-4691-91F5-A11741135654}" type="presOf" srcId="{204A7786-2324-4C25-80EF-E6A3669747C5}" destId="{B2868334-660F-4D92-9BC5-788E057E16FD}" srcOrd="0" destOrd="0" presId="urn:microsoft.com/office/officeart/2018/2/layout/IconVerticalSolidList"/>
    <dgm:cxn modelId="{77294BD1-8593-4404-BB9B-A404D6FD8AB4}" type="presOf" srcId="{52373144-E2DE-4BB8-B79A-12739A560096}" destId="{7A3B068F-F85D-42DA-9826-7E994EB71B68}" srcOrd="0" destOrd="0" presId="urn:microsoft.com/office/officeart/2018/2/layout/IconVerticalSolidList"/>
    <dgm:cxn modelId="{BE8AC0DB-DF16-47CC-AF02-68ECD55B6D10}" srcId="{52373144-E2DE-4BB8-B79A-12739A560096}" destId="{37BF0820-D2DC-4E23-A1FE-8F2865C8302F}" srcOrd="3" destOrd="0" parTransId="{DEE35208-E973-4075-8435-6DB2D260FDEB}" sibTransId="{BC99FA4A-C0CA-454E-B828-EF4CB27EC756}"/>
    <dgm:cxn modelId="{F7BCBB67-CE62-490F-B927-16EBFCB7554C}" srcId="{E8D0113E-76CB-439D-9350-9962D4852A3D}" destId="{EA41F81A-334A-4A6F-A397-8C410DFA4A0E}" srcOrd="0" destOrd="0" parTransId="{024994A2-0F25-418E-B37D-DB2C18A4CA96}" sibTransId="{4DFDA368-10D1-4C32-BE01-369B95B27CD3}"/>
    <dgm:cxn modelId="{7AE3B4E3-D3E8-4102-9553-DA22C78A8B46}" srcId="{52373144-E2DE-4BB8-B79A-12739A560096}" destId="{204A7786-2324-4C25-80EF-E6A3669747C5}" srcOrd="2" destOrd="0" parTransId="{B8814F26-6716-4200-8536-6554270A1A41}" sibTransId="{3EDD24CE-A74A-4F94-A227-D83E54FDDD37}"/>
    <dgm:cxn modelId="{2955891D-11CF-45FF-9D40-08A1E1365FA0}" type="presOf" srcId="{EA41F81A-334A-4A6F-A397-8C410DFA4A0E}" destId="{2E02964E-0062-4631-A308-46610217341B}" srcOrd="0" destOrd="0" presId="urn:microsoft.com/office/officeart/2018/2/layout/IconVerticalSolidList"/>
    <dgm:cxn modelId="{603796CF-E92B-41D0-B573-1C168C09CB34}" type="presOf" srcId="{5F074E58-63C1-4A6B-8D40-4735A9F51114}" destId="{3E6F1974-2B8A-4A00-BE65-1CBA696FFCE4}" srcOrd="0" destOrd="0" presId="urn:microsoft.com/office/officeart/2018/2/layout/IconVerticalSolidList"/>
    <dgm:cxn modelId="{0AAB1E8D-E1DF-4825-AC8A-07F9F409D055}" srcId="{5F074E58-63C1-4A6B-8D40-4735A9F51114}" destId="{C71295D7-2DD7-4BC2-85B4-1FD09B7F4A0A}" srcOrd="0" destOrd="0" parTransId="{C12351C9-B431-4048-9E87-65BAB7F75A03}" sibTransId="{0B4AB9A6-B543-439A-AE44-4082A7604EFB}"/>
    <dgm:cxn modelId="{794CEF3C-2D54-4ADC-9522-936DD1E04E4D}" srcId="{37BF0820-D2DC-4E23-A1FE-8F2865C8302F}" destId="{67B3A2DC-FC52-45F9-B95C-A640E5B1B5D5}" srcOrd="0" destOrd="0" parTransId="{A429B339-5CF3-4BF7-85A0-837C8B4B7B12}" sibTransId="{9BF300CD-879A-4000-BE80-1780A497A7E7}"/>
    <dgm:cxn modelId="{16D8982E-9C38-47DD-9E17-428CDEF2E3FD}" srcId="{204A7786-2324-4C25-80EF-E6A3669747C5}" destId="{5AED8623-87C0-4CF4-8962-A4408AB213AF}" srcOrd="0" destOrd="0" parTransId="{7D1F13D6-C5BA-45BE-B10F-14F8F64FE2DE}" sibTransId="{DB05A629-EA5E-4B45-9860-00A1A1372F79}"/>
    <dgm:cxn modelId="{EFF5A2DF-E7F4-4D62-A472-4C2FF1EDA977}" type="presOf" srcId="{37BF0820-D2DC-4E23-A1FE-8F2865C8302F}" destId="{DC7AC753-399E-4B55-A328-1F6E7EEA6E48}" srcOrd="0" destOrd="0" presId="urn:microsoft.com/office/officeart/2018/2/layout/IconVerticalSolidList"/>
    <dgm:cxn modelId="{2A60CF08-7CC1-4046-82DA-D12CB21514CB}" type="presOf" srcId="{5AED8623-87C0-4CF4-8962-A4408AB213AF}" destId="{B5EE29F3-2B2D-4675-BAC7-97FECBD3AF86}" srcOrd="0" destOrd="0" presId="urn:microsoft.com/office/officeart/2018/2/layout/IconVerticalSolidList"/>
    <dgm:cxn modelId="{97337878-F9FA-4267-A4BD-35A427D03352}" type="presParOf" srcId="{7A3B068F-F85D-42DA-9826-7E994EB71B68}" destId="{8C4EA184-20E3-4222-A4A2-D12257E54DE5}" srcOrd="0" destOrd="0" presId="urn:microsoft.com/office/officeart/2018/2/layout/IconVerticalSolidList"/>
    <dgm:cxn modelId="{F0AC26E0-EC3F-44DB-8E26-1A0E7140D080}" type="presParOf" srcId="{8C4EA184-20E3-4222-A4A2-D12257E54DE5}" destId="{460CF873-9902-422B-A0CE-7A2F78C29ED0}" srcOrd="0" destOrd="0" presId="urn:microsoft.com/office/officeart/2018/2/layout/IconVerticalSolidList"/>
    <dgm:cxn modelId="{99F99CA0-B4D8-4544-B142-29DF67DD2D8F}" type="presParOf" srcId="{8C4EA184-20E3-4222-A4A2-D12257E54DE5}" destId="{8B4443C4-5FCD-4604-A63A-0778C858F6B1}" srcOrd="1" destOrd="0" presId="urn:microsoft.com/office/officeart/2018/2/layout/IconVerticalSolidList"/>
    <dgm:cxn modelId="{85CB6FE1-ABEC-431A-B637-7C5335192FAE}" type="presParOf" srcId="{8C4EA184-20E3-4222-A4A2-D12257E54DE5}" destId="{310ECAB3-4B2E-45D1-BFCC-97D641C8C11A}" srcOrd="2" destOrd="0" presId="urn:microsoft.com/office/officeart/2018/2/layout/IconVerticalSolidList"/>
    <dgm:cxn modelId="{E2EE271D-7BE2-44A9-92C8-F8A62966F89F}" type="presParOf" srcId="{8C4EA184-20E3-4222-A4A2-D12257E54DE5}" destId="{3E6F1974-2B8A-4A00-BE65-1CBA696FFCE4}" srcOrd="3" destOrd="0" presId="urn:microsoft.com/office/officeart/2018/2/layout/IconVerticalSolidList"/>
    <dgm:cxn modelId="{8F913E28-9E2F-4973-A6E1-2886B964D388}" type="presParOf" srcId="{8C4EA184-20E3-4222-A4A2-D12257E54DE5}" destId="{AEC9C0FB-1CF7-4049-9755-0858C963E331}" srcOrd="4" destOrd="0" presId="urn:microsoft.com/office/officeart/2018/2/layout/IconVerticalSolidList"/>
    <dgm:cxn modelId="{AB9A151B-2512-4CEE-9B94-99C4D5EE83F6}" type="presParOf" srcId="{7A3B068F-F85D-42DA-9826-7E994EB71B68}" destId="{C3586B55-0BBE-48E1-A6D6-E54E8AC0D7A9}" srcOrd="1" destOrd="0" presId="urn:microsoft.com/office/officeart/2018/2/layout/IconVerticalSolidList"/>
    <dgm:cxn modelId="{BF561322-C143-4F32-B0CE-49CC21390FC5}" type="presParOf" srcId="{7A3B068F-F85D-42DA-9826-7E994EB71B68}" destId="{E4A7B33C-C608-4F76-8B98-A9C6EB1ECECA}" srcOrd="2" destOrd="0" presId="urn:microsoft.com/office/officeart/2018/2/layout/IconVerticalSolidList"/>
    <dgm:cxn modelId="{EE790C5A-9696-48E6-930B-CDCEA3C2E6F0}" type="presParOf" srcId="{E4A7B33C-C608-4F76-8B98-A9C6EB1ECECA}" destId="{2EFD0954-29EC-4FEF-AF60-55D8A157EE5E}" srcOrd="0" destOrd="0" presId="urn:microsoft.com/office/officeart/2018/2/layout/IconVerticalSolidList"/>
    <dgm:cxn modelId="{BE2381E9-B343-4722-848F-F31FCB588DB3}" type="presParOf" srcId="{E4A7B33C-C608-4F76-8B98-A9C6EB1ECECA}" destId="{F410981A-1684-4B1F-9395-B9CEA0FC79AF}" srcOrd="1" destOrd="0" presId="urn:microsoft.com/office/officeart/2018/2/layout/IconVerticalSolidList"/>
    <dgm:cxn modelId="{9306AE6D-F58D-4983-B906-A1FE63D00CFF}" type="presParOf" srcId="{E4A7B33C-C608-4F76-8B98-A9C6EB1ECECA}" destId="{C889DEDC-970F-45D1-A466-87A865B2DFF9}" srcOrd="2" destOrd="0" presId="urn:microsoft.com/office/officeart/2018/2/layout/IconVerticalSolidList"/>
    <dgm:cxn modelId="{F0437F98-C82F-44A9-B181-301AA43F443F}" type="presParOf" srcId="{E4A7B33C-C608-4F76-8B98-A9C6EB1ECECA}" destId="{03BDBD36-1B66-4633-85D2-60CFE6E15E88}" srcOrd="3" destOrd="0" presId="urn:microsoft.com/office/officeart/2018/2/layout/IconVerticalSolidList"/>
    <dgm:cxn modelId="{0A6DAE1C-FDED-4A94-AC9C-A6D1459ED6A2}" type="presParOf" srcId="{E4A7B33C-C608-4F76-8B98-A9C6EB1ECECA}" destId="{2E02964E-0062-4631-A308-46610217341B}" srcOrd="4" destOrd="0" presId="urn:microsoft.com/office/officeart/2018/2/layout/IconVerticalSolidList"/>
    <dgm:cxn modelId="{1DCF4E4E-161F-4723-A760-384F76FE2203}" type="presParOf" srcId="{7A3B068F-F85D-42DA-9826-7E994EB71B68}" destId="{FDDA3437-3427-4214-B0C1-19A1F6C94AAE}" srcOrd="3" destOrd="0" presId="urn:microsoft.com/office/officeart/2018/2/layout/IconVerticalSolidList"/>
    <dgm:cxn modelId="{9EB435F7-9B9E-4974-9934-630046FA3B07}" type="presParOf" srcId="{7A3B068F-F85D-42DA-9826-7E994EB71B68}" destId="{A52403FE-0F4C-4982-A7E3-82EE80357FE8}" srcOrd="4" destOrd="0" presId="urn:microsoft.com/office/officeart/2018/2/layout/IconVerticalSolidList"/>
    <dgm:cxn modelId="{796A9609-14AB-41F4-B469-BFA8F6F3D4E2}" type="presParOf" srcId="{A52403FE-0F4C-4982-A7E3-82EE80357FE8}" destId="{FDDAAF09-4F5E-4995-8858-41631F6DA48F}" srcOrd="0" destOrd="0" presId="urn:microsoft.com/office/officeart/2018/2/layout/IconVerticalSolidList"/>
    <dgm:cxn modelId="{60E104C0-3B2D-4DDA-AB71-7B8E84A104DC}" type="presParOf" srcId="{A52403FE-0F4C-4982-A7E3-82EE80357FE8}" destId="{2D622AE6-545A-4E8A-BB72-A9C2EFD34418}" srcOrd="1" destOrd="0" presId="urn:microsoft.com/office/officeart/2018/2/layout/IconVerticalSolidList"/>
    <dgm:cxn modelId="{EAED7170-2165-49F5-8006-0DDE99FFE6A8}" type="presParOf" srcId="{A52403FE-0F4C-4982-A7E3-82EE80357FE8}" destId="{0F577146-D584-4DF2-9B4B-A0104A3BD3F8}" srcOrd="2" destOrd="0" presId="urn:microsoft.com/office/officeart/2018/2/layout/IconVerticalSolidList"/>
    <dgm:cxn modelId="{723E8191-DB8E-4AF2-9130-CA634F0CFEE5}" type="presParOf" srcId="{A52403FE-0F4C-4982-A7E3-82EE80357FE8}" destId="{B2868334-660F-4D92-9BC5-788E057E16FD}" srcOrd="3" destOrd="0" presId="urn:microsoft.com/office/officeart/2018/2/layout/IconVerticalSolidList"/>
    <dgm:cxn modelId="{F160B4F5-D29C-47DC-9AFB-C5A9EE49943F}" type="presParOf" srcId="{A52403FE-0F4C-4982-A7E3-82EE80357FE8}" destId="{B5EE29F3-2B2D-4675-BAC7-97FECBD3AF86}" srcOrd="4" destOrd="0" presId="urn:microsoft.com/office/officeart/2018/2/layout/IconVerticalSolidList"/>
    <dgm:cxn modelId="{BFD8FD4D-0DC8-43B9-99BC-6DFC551432F4}" type="presParOf" srcId="{7A3B068F-F85D-42DA-9826-7E994EB71B68}" destId="{DBE00324-A0C1-43FC-A64B-1427CE0AB829}" srcOrd="5" destOrd="0" presId="urn:microsoft.com/office/officeart/2018/2/layout/IconVerticalSolidList"/>
    <dgm:cxn modelId="{02736548-3E28-4AEC-90AF-DFC814440D24}" type="presParOf" srcId="{7A3B068F-F85D-42DA-9826-7E994EB71B68}" destId="{37F048A7-D184-4B54-8E2E-774FBF45A054}" srcOrd="6" destOrd="0" presId="urn:microsoft.com/office/officeart/2018/2/layout/IconVerticalSolidList"/>
    <dgm:cxn modelId="{6ED64D9F-CD76-4863-8159-D144051585E5}" type="presParOf" srcId="{37F048A7-D184-4B54-8E2E-774FBF45A054}" destId="{78CCB341-4675-4A93-988B-575DE598CC98}" srcOrd="0" destOrd="0" presId="urn:microsoft.com/office/officeart/2018/2/layout/IconVerticalSolidList"/>
    <dgm:cxn modelId="{219DAC4D-AEEC-400A-82B9-95C776C4DC3C}" type="presParOf" srcId="{37F048A7-D184-4B54-8E2E-774FBF45A054}" destId="{0C88C13D-9491-4E62-91E2-A5F0D8D7796A}" srcOrd="1" destOrd="0" presId="urn:microsoft.com/office/officeart/2018/2/layout/IconVerticalSolidList"/>
    <dgm:cxn modelId="{0D10A2A2-2801-4869-948D-78282EED1CC8}" type="presParOf" srcId="{37F048A7-D184-4B54-8E2E-774FBF45A054}" destId="{BA7F4E6F-D696-47B5-8163-A53F13976E3D}" srcOrd="2" destOrd="0" presId="urn:microsoft.com/office/officeart/2018/2/layout/IconVerticalSolidList"/>
    <dgm:cxn modelId="{8993000A-F1C8-42EA-B524-DF821FA60B64}" type="presParOf" srcId="{37F048A7-D184-4B54-8E2E-774FBF45A054}" destId="{DC7AC753-399E-4B55-A328-1F6E7EEA6E48}" srcOrd="3" destOrd="0" presId="urn:microsoft.com/office/officeart/2018/2/layout/IconVerticalSolidList"/>
    <dgm:cxn modelId="{917A6D70-403C-45B2-9E72-5D322243A343}" type="presParOf" srcId="{37F048A7-D184-4B54-8E2E-774FBF45A054}" destId="{770D9E47-2018-47CC-86E1-10AC052672F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0C652-0040-493D-B5FD-BBFC8A88E67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783962A-4623-4B81-8D69-E0FD6FCCE8DE}">
      <dgm:prSet/>
      <dgm:spPr/>
      <dgm:t>
        <a:bodyPr/>
        <a:lstStyle/>
        <a:p>
          <a:pPr>
            <a:lnSpc>
              <a:spcPct val="100000"/>
            </a:lnSpc>
          </a:pPr>
          <a:r>
            <a:rPr lang="es-MX"/>
            <a:t>Existe </a:t>
          </a:r>
          <a:r>
            <a:rPr lang="es-MX" b="1">
              <a:effectLst>
                <a:outerShdw blurRad="38100" dist="38100" dir="2700000" algn="tl">
                  <a:srgbClr val="000000">
                    <a:alpha val="43137"/>
                  </a:srgbClr>
                </a:outerShdw>
              </a:effectLst>
            </a:rPr>
            <a:t>conocimiento </a:t>
          </a:r>
          <a:r>
            <a:rPr lang="es-MX"/>
            <a:t>suficiente de la frecuencia y distribución de los eventos adversos, así como de los factores contribuyentes en todos los ámbitos asistenciales.</a:t>
          </a:r>
          <a:endParaRPr lang="en-US"/>
        </a:p>
      </dgm:t>
    </dgm:pt>
    <dgm:pt modelId="{B11A25B3-C5C3-4913-BF79-3BA40496EF7A}" type="parTrans" cxnId="{DE5668C3-50B5-40B2-8C34-F3F312D76BFA}">
      <dgm:prSet/>
      <dgm:spPr/>
      <dgm:t>
        <a:bodyPr/>
        <a:lstStyle/>
        <a:p>
          <a:endParaRPr lang="en-US"/>
        </a:p>
      </dgm:t>
    </dgm:pt>
    <dgm:pt modelId="{9625084D-A491-4EB1-921D-67539918E4DB}" type="sibTrans" cxnId="{DE5668C3-50B5-40B2-8C34-F3F312D76BFA}">
      <dgm:prSet/>
      <dgm:spPr/>
      <dgm:t>
        <a:bodyPr/>
        <a:lstStyle/>
        <a:p>
          <a:endParaRPr lang="en-US"/>
        </a:p>
      </dgm:t>
    </dgm:pt>
    <dgm:pt modelId="{3BC56A02-7F5B-4CB9-8C19-5E215EFA45F8}">
      <dgm:prSet/>
      <dgm:spPr/>
      <dgm:t>
        <a:bodyPr/>
        <a:lstStyle/>
        <a:p>
          <a:pPr>
            <a:lnSpc>
              <a:spcPct val="100000"/>
            </a:lnSpc>
          </a:pPr>
          <a:r>
            <a:rPr lang="es-MX"/>
            <a:t>El 9-12% de los pacientes atendidos en hospitalización como en urgencias y al 1-2% de los pacientes atendidos en centros de atención primaria </a:t>
          </a:r>
          <a:r>
            <a:rPr lang="es-MX" b="1">
              <a:effectLst>
                <a:outerShdw blurRad="38100" dist="38100" dir="2700000" algn="tl">
                  <a:srgbClr val="000000">
                    <a:alpha val="43137"/>
                  </a:srgbClr>
                </a:outerShdw>
              </a:effectLst>
            </a:rPr>
            <a:t>sufren un evento adverso </a:t>
          </a:r>
          <a:r>
            <a:rPr lang="es-MX"/>
            <a:t>relacionado con la atención recibida. </a:t>
          </a:r>
          <a:endParaRPr lang="en-US"/>
        </a:p>
      </dgm:t>
    </dgm:pt>
    <dgm:pt modelId="{D6B46A5A-A1CA-42D1-B1D1-EB3BC55692FD}" type="parTrans" cxnId="{C82C4A15-9372-4E1F-A3B8-12B34B374303}">
      <dgm:prSet/>
      <dgm:spPr/>
      <dgm:t>
        <a:bodyPr/>
        <a:lstStyle/>
        <a:p>
          <a:endParaRPr lang="en-US"/>
        </a:p>
      </dgm:t>
    </dgm:pt>
    <dgm:pt modelId="{2BA7DD07-5B21-48C4-9648-E766B8D0470C}" type="sibTrans" cxnId="{C82C4A15-9372-4E1F-A3B8-12B34B374303}">
      <dgm:prSet/>
      <dgm:spPr/>
      <dgm:t>
        <a:bodyPr/>
        <a:lstStyle/>
        <a:p>
          <a:endParaRPr lang="en-US"/>
        </a:p>
      </dgm:t>
    </dgm:pt>
    <dgm:pt modelId="{B2FEF101-982B-46FD-A721-8FA19DCF5923}">
      <dgm:prSet/>
      <dgm:spPr/>
      <dgm:t>
        <a:bodyPr/>
        <a:lstStyle/>
        <a:p>
          <a:pPr>
            <a:lnSpc>
              <a:spcPct val="100000"/>
            </a:lnSpc>
          </a:pPr>
          <a:r>
            <a:rPr lang="es-MX"/>
            <a:t>Los porcentajes de </a:t>
          </a:r>
          <a:r>
            <a:rPr lang="es-MX" b="1">
              <a:effectLst>
                <a:outerShdw blurRad="38100" dist="38100" dir="2700000" algn="tl">
                  <a:srgbClr val="000000">
                    <a:alpha val="43137"/>
                  </a:srgbClr>
                </a:outerShdw>
              </a:effectLst>
            </a:rPr>
            <a:t>evitabilidad</a:t>
          </a:r>
          <a:r>
            <a:rPr lang="es-MX"/>
            <a:t>, si se aplicara el conocimiento disponible, son importantes, variando en función del tipo de evento adverso y del ámbito asistencial y de especialidad esta entre el 50 y el 70%.</a:t>
          </a:r>
          <a:endParaRPr lang="en-US"/>
        </a:p>
      </dgm:t>
    </dgm:pt>
    <dgm:pt modelId="{2E2AFFA1-AE32-44D2-9F9B-60EAA4E2BCB1}" type="parTrans" cxnId="{C01ED782-D180-4702-A99D-0709ECFE76A9}">
      <dgm:prSet/>
      <dgm:spPr/>
      <dgm:t>
        <a:bodyPr/>
        <a:lstStyle/>
        <a:p>
          <a:endParaRPr lang="en-US"/>
        </a:p>
      </dgm:t>
    </dgm:pt>
    <dgm:pt modelId="{791DF89A-9A2C-4059-93C3-4E6A058976B5}" type="sibTrans" cxnId="{C01ED782-D180-4702-A99D-0709ECFE76A9}">
      <dgm:prSet/>
      <dgm:spPr/>
      <dgm:t>
        <a:bodyPr/>
        <a:lstStyle/>
        <a:p>
          <a:endParaRPr lang="en-US"/>
        </a:p>
      </dgm:t>
    </dgm:pt>
    <dgm:pt modelId="{5054EC44-34C2-438C-BE95-4799C7FEF821}">
      <dgm:prSet/>
      <dgm:spPr/>
      <dgm:t>
        <a:bodyPr/>
        <a:lstStyle/>
        <a:p>
          <a:pPr>
            <a:lnSpc>
              <a:spcPct val="100000"/>
            </a:lnSpc>
          </a:pPr>
          <a:r>
            <a:rPr lang="es-MX"/>
            <a:t>Se dispone de </a:t>
          </a:r>
          <a:r>
            <a:rPr lang="es-MX" b="1">
              <a:effectLst>
                <a:outerShdw blurRad="38100" dist="38100" dir="2700000" algn="tl">
                  <a:srgbClr val="000000">
                    <a:alpha val="43137"/>
                  </a:srgbClr>
                </a:outerShdw>
              </a:effectLst>
            </a:rPr>
            <a:t>evidencia</a:t>
          </a:r>
          <a:r>
            <a:rPr lang="es-MX"/>
            <a:t>, de moderada y alta calidad sobre la importancia y utilidad de aplicar prácticas y procedimientos seguros</a:t>
          </a:r>
          <a:endParaRPr lang="en-US"/>
        </a:p>
      </dgm:t>
    </dgm:pt>
    <dgm:pt modelId="{F4140049-D47E-419E-B706-8F9D4B187236}" type="parTrans" cxnId="{20045849-D08C-485B-84DF-D54003494379}">
      <dgm:prSet/>
      <dgm:spPr/>
      <dgm:t>
        <a:bodyPr/>
        <a:lstStyle/>
        <a:p>
          <a:endParaRPr lang="en-US"/>
        </a:p>
      </dgm:t>
    </dgm:pt>
    <dgm:pt modelId="{15ABB423-5D6B-4544-B024-DF4DDCD88781}" type="sibTrans" cxnId="{20045849-D08C-485B-84DF-D54003494379}">
      <dgm:prSet/>
      <dgm:spPr/>
      <dgm:t>
        <a:bodyPr/>
        <a:lstStyle/>
        <a:p>
          <a:endParaRPr lang="en-US"/>
        </a:p>
      </dgm:t>
    </dgm:pt>
    <dgm:pt modelId="{1ED54566-C03B-4E07-8264-A4FEB0519E1D}">
      <dgm:prSet/>
      <dgm:spPr/>
      <dgm:t>
        <a:bodyPr/>
        <a:lstStyle/>
        <a:p>
          <a:pPr>
            <a:lnSpc>
              <a:spcPct val="100000"/>
            </a:lnSpc>
          </a:pPr>
          <a:r>
            <a:rPr lang="es-MX" dirty="0"/>
            <a:t>Se estima que los </a:t>
          </a:r>
          <a:r>
            <a:rPr lang="es-MX" b="1" dirty="0"/>
            <a:t>costos </a:t>
          </a:r>
          <a:r>
            <a:rPr lang="es-MX" dirty="0"/>
            <a:t>ocasionados por los eventos adversos y por las </a:t>
          </a:r>
          <a:r>
            <a:rPr lang="es-MX" b="1" dirty="0"/>
            <a:t>oportunidades perdidas </a:t>
          </a:r>
          <a:r>
            <a:rPr lang="es-MX" dirty="0"/>
            <a:t>por no hacer lo que se debería de hacer suponen un porcentaje importante del gasto sanitario.</a:t>
          </a:r>
          <a:endParaRPr lang="en-US" dirty="0"/>
        </a:p>
      </dgm:t>
    </dgm:pt>
    <dgm:pt modelId="{0FC45C00-FE71-44C1-B6B2-BF790E448434}" type="parTrans" cxnId="{C7D646A6-0F58-4A6A-8533-2C03937F45F2}">
      <dgm:prSet/>
      <dgm:spPr/>
      <dgm:t>
        <a:bodyPr/>
        <a:lstStyle/>
        <a:p>
          <a:endParaRPr lang="en-US"/>
        </a:p>
      </dgm:t>
    </dgm:pt>
    <dgm:pt modelId="{AE7DDA77-E696-4191-A0C6-88F1128D5B82}" type="sibTrans" cxnId="{C7D646A6-0F58-4A6A-8533-2C03937F45F2}">
      <dgm:prSet/>
      <dgm:spPr/>
      <dgm:t>
        <a:bodyPr/>
        <a:lstStyle/>
        <a:p>
          <a:endParaRPr lang="en-US"/>
        </a:p>
      </dgm:t>
    </dgm:pt>
    <dgm:pt modelId="{39EA9476-E278-43E2-B317-050C31E76244}">
      <dgm:prSet/>
      <dgm:spPr/>
      <dgm:t>
        <a:bodyPr/>
        <a:lstStyle/>
        <a:p>
          <a:pPr>
            <a:lnSpc>
              <a:spcPct val="100000"/>
            </a:lnSpc>
          </a:pPr>
          <a:r>
            <a:rPr lang="es-MX"/>
            <a:t>En definitiva, los eventos adversos relacionados con la asistencia sanitaria son un </a:t>
          </a:r>
          <a:r>
            <a:rPr lang="es-MX" b="1">
              <a:effectLst>
                <a:outerShdw blurRad="38100" dist="38100" dir="2700000" algn="tl">
                  <a:srgbClr val="000000">
                    <a:alpha val="43137"/>
                  </a:srgbClr>
                </a:outerShdw>
              </a:effectLst>
            </a:rPr>
            <a:t>problema de salud pública </a:t>
          </a:r>
          <a:r>
            <a:rPr lang="es-MX"/>
            <a:t>por su magnitud, trascendencia y posibilidad de prevención. </a:t>
          </a:r>
          <a:endParaRPr lang="en-US"/>
        </a:p>
      </dgm:t>
    </dgm:pt>
    <dgm:pt modelId="{45A4C677-43C3-433F-B053-94BCEF2CD5D3}" type="parTrans" cxnId="{D18B223C-3860-4053-B0AD-91873386E7F2}">
      <dgm:prSet/>
      <dgm:spPr/>
      <dgm:t>
        <a:bodyPr/>
        <a:lstStyle/>
        <a:p>
          <a:endParaRPr lang="en-US"/>
        </a:p>
      </dgm:t>
    </dgm:pt>
    <dgm:pt modelId="{9E160169-6C2D-4B3D-8785-A10637F6F644}" type="sibTrans" cxnId="{D18B223C-3860-4053-B0AD-91873386E7F2}">
      <dgm:prSet/>
      <dgm:spPr/>
      <dgm:t>
        <a:bodyPr/>
        <a:lstStyle/>
        <a:p>
          <a:endParaRPr lang="en-US"/>
        </a:p>
      </dgm:t>
    </dgm:pt>
    <dgm:pt modelId="{8D2D8ED7-D66E-4F40-97D3-FB5AC1B19434}" type="pres">
      <dgm:prSet presAssocID="{1930C652-0040-493D-B5FD-BBFC8A88E674}" presName="root" presStyleCnt="0">
        <dgm:presLayoutVars>
          <dgm:dir/>
          <dgm:resizeHandles val="exact"/>
        </dgm:presLayoutVars>
      </dgm:prSet>
      <dgm:spPr/>
      <dgm:t>
        <a:bodyPr/>
        <a:lstStyle/>
        <a:p>
          <a:endParaRPr lang="es-ES"/>
        </a:p>
      </dgm:t>
    </dgm:pt>
    <dgm:pt modelId="{A2D6C3A0-B5F5-464A-A8A6-FE3BDA55E935}" type="pres">
      <dgm:prSet presAssocID="{E783962A-4623-4B81-8D69-E0FD6FCCE8DE}" presName="compNode" presStyleCnt="0"/>
      <dgm:spPr/>
    </dgm:pt>
    <dgm:pt modelId="{05A6978D-66F4-4DCE-BD9F-85352DCAA8CB}" type="pres">
      <dgm:prSet presAssocID="{E783962A-4623-4B81-8D69-E0FD6FCCE8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s-ES"/>
        </a:p>
      </dgm:t>
      <dgm:extLst>
        <a:ext uri="{E40237B7-FDA0-4F09-8148-C483321AD2D9}">
          <dgm14:cNvPr xmlns:dgm14="http://schemas.microsoft.com/office/drawing/2010/diagram" id="0" name="" descr="Irritant"/>
        </a:ext>
      </dgm:extLst>
    </dgm:pt>
    <dgm:pt modelId="{A5C1331B-E430-430B-93D1-F1F0E9B228F8}" type="pres">
      <dgm:prSet presAssocID="{E783962A-4623-4B81-8D69-E0FD6FCCE8DE}" presName="spaceRect" presStyleCnt="0"/>
      <dgm:spPr/>
    </dgm:pt>
    <dgm:pt modelId="{91443FF2-469F-4AAA-AA04-EBC2E1074D53}" type="pres">
      <dgm:prSet presAssocID="{E783962A-4623-4B81-8D69-E0FD6FCCE8DE}" presName="textRect" presStyleLbl="revTx" presStyleIdx="0" presStyleCnt="6">
        <dgm:presLayoutVars>
          <dgm:chMax val="1"/>
          <dgm:chPref val="1"/>
        </dgm:presLayoutVars>
      </dgm:prSet>
      <dgm:spPr/>
      <dgm:t>
        <a:bodyPr/>
        <a:lstStyle/>
        <a:p>
          <a:endParaRPr lang="es-ES"/>
        </a:p>
      </dgm:t>
    </dgm:pt>
    <dgm:pt modelId="{CB3318DD-8597-49D5-B795-AF771174ADD1}" type="pres">
      <dgm:prSet presAssocID="{9625084D-A491-4EB1-921D-67539918E4DB}" presName="sibTrans" presStyleCnt="0"/>
      <dgm:spPr/>
    </dgm:pt>
    <dgm:pt modelId="{B6345D8D-A928-49F7-8605-91A4A2FFCCE0}" type="pres">
      <dgm:prSet presAssocID="{3BC56A02-7F5B-4CB9-8C19-5E215EFA45F8}" presName="compNode" presStyleCnt="0"/>
      <dgm:spPr/>
    </dgm:pt>
    <dgm:pt modelId="{F8CA6EEE-7A15-49DC-B744-7EBC4A133A6B}" type="pres">
      <dgm:prSet presAssocID="{3BC56A02-7F5B-4CB9-8C19-5E215EFA45F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s-ES"/>
        </a:p>
      </dgm:t>
      <dgm:extLst>
        <a:ext uri="{E40237B7-FDA0-4F09-8148-C483321AD2D9}">
          <dgm14:cNvPr xmlns:dgm14="http://schemas.microsoft.com/office/drawing/2010/diagram" id="0" name="" descr="First Aid Kit"/>
        </a:ext>
      </dgm:extLst>
    </dgm:pt>
    <dgm:pt modelId="{D0B330E4-EC11-4410-99F3-022A946997F4}" type="pres">
      <dgm:prSet presAssocID="{3BC56A02-7F5B-4CB9-8C19-5E215EFA45F8}" presName="spaceRect" presStyleCnt="0"/>
      <dgm:spPr/>
    </dgm:pt>
    <dgm:pt modelId="{4EEB228A-5962-4186-B056-A6CB1390C4A8}" type="pres">
      <dgm:prSet presAssocID="{3BC56A02-7F5B-4CB9-8C19-5E215EFA45F8}" presName="textRect" presStyleLbl="revTx" presStyleIdx="1" presStyleCnt="6">
        <dgm:presLayoutVars>
          <dgm:chMax val="1"/>
          <dgm:chPref val="1"/>
        </dgm:presLayoutVars>
      </dgm:prSet>
      <dgm:spPr/>
      <dgm:t>
        <a:bodyPr/>
        <a:lstStyle/>
        <a:p>
          <a:endParaRPr lang="es-ES"/>
        </a:p>
      </dgm:t>
    </dgm:pt>
    <dgm:pt modelId="{18C86A4F-5ADA-4E18-B47C-8CF32A5BDD86}" type="pres">
      <dgm:prSet presAssocID="{2BA7DD07-5B21-48C4-9648-E766B8D0470C}" presName="sibTrans" presStyleCnt="0"/>
      <dgm:spPr/>
    </dgm:pt>
    <dgm:pt modelId="{8EECE6B2-AFBB-4415-928D-D3F8C0C8D966}" type="pres">
      <dgm:prSet presAssocID="{B2FEF101-982B-46FD-A721-8FA19DCF5923}" presName="compNode" presStyleCnt="0"/>
      <dgm:spPr/>
    </dgm:pt>
    <dgm:pt modelId="{815BE6FA-87DD-4486-B1DB-7135D91F0CC7}" type="pres">
      <dgm:prSet presAssocID="{B2FEF101-982B-46FD-A721-8FA19DCF5923}"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s-ES"/>
        </a:p>
      </dgm:t>
      <dgm:extLst>
        <a:ext uri="{E40237B7-FDA0-4F09-8148-C483321AD2D9}">
          <dgm14:cNvPr xmlns:dgm14="http://schemas.microsoft.com/office/drawing/2010/diagram" id="0" name="" descr="Skeleton"/>
        </a:ext>
      </dgm:extLst>
    </dgm:pt>
    <dgm:pt modelId="{0666A80F-E1C5-42D0-B8BD-87B866D69C38}" type="pres">
      <dgm:prSet presAssocID="{B2FEF101-982B-46FD-A721-8FA19DCF5923}" presName="spaceRect" presStyleCnt="0"/>
      <dgm:spPr/>
    </dgm:pt>
    <dgm:pt modelId="{FD1E8B80-32C4-45F2-80A6-5D4344C8A368}" type="pres">
      <dgm:prSet presAssocID="{B2FEF101-982B-46FD-A721-8FA19DCF5923}" presName="textRect" presStyleLbl="revTx" presStyleIdx="2" presStyleCnt="6">
        <dgm:presLayoutVars>
          <dgm:chMax val="1"/>
          <dgm:chPref val="1"/>
        </dgm:presLayoutVars>
      </dgm:prSet>
      <dgm:spPr/>
      <dgm:t>
        <a:bodyPr/>
        <a:lstStyle/>
        <a:p>
          <a:endParaRPr lang="es-ES"/>
        </a:p>
      </dgm:t>
    </dgm:pt>
    <dgm:pt modelId="{85CD3353-7CE8-4516-AB25-C228898083CC}" type="pres">
      <dgm:prSet presAssocID="{791DF89A-9A2C-4059-93C3-4E6A058976B5}" presName="sibTrans" presStyleCnt="0"/>
      <dgm:spPr/>
    </dgm:pt>
    <dgm:pt modelId="{2FB8EBD6-2294-4AC7-A8F5-A2E563F1E0F5}" type="pres">
      <dgm:prSet presAssocID="{5054EC44-34C2-438C-BE95-4799C7FEF821}" presName="compNode" presStyleCnt="0"/>
      <dgm:spPr/>
    </dgm:pt>
    <dgm:pt modelId="{8CDFB24A-6F5B-4862-B6D5-0DB4E1C00F26}" type="pres">
      <dgm:prSet presAssocID="{5054EC44-34C2-438C-BE95-4799C7FEF82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s-ES"/>
        </a:p>
      </dgm:t>
      <dgm:extLst>
        <a:ext uri="{E40237B7-FDA0-4F09-8148-C483321AD2D9}">
          <dgm14:cNvPr xmlns:dgm14="http://schemas.microsoft.com/office/drawing/2010/diagram" id="0" name="" descr="Presentation with Checklist"/>
        </a:ext>
      </dgm:extLst>
    </dgm:pt>
    <dgm:pt modelId="{D886525B-D3DA-4E19-89EF-0C26D5118F69}" type="pres">
      <dgm:prSet presAssocID="{5054EC44-34C2-438C-BE95-4799C7FEF821}" presName="spaceRect" presStyleCnt="0"/>
      <dgm:spPr/>
    </dgm:pt>
    <dgm:pt modelId="{24028CB7-8ED8-4557-93B4-D5493D724A29}" type="pres">
      <dgm:prSet presAssocID="{5054EC44-34C2-438C-BE95-4799C7FEF821}" presName="textRect" presStyleLbl="revTx" presStyleIdx="3" presStyleCnt="6">
        <dgm:presLayoutVars>
          <dgm:chMax val="1"/>
          <dgm:chPref val="1"/>
        </dgm:presLayoutVars>
      </dgm:prSet>
      <dgm:spPr/>
      <dgm:t>
        <a:bodyPr/>
        <a:lstStyle/>
        <a:p>
          <a:endParaRPr lang="es-ES"/>
        </a:p>
      </dgm:t>
    </dgm:pt>
    <dgm:pt modelId="{09B357D4-A394-4367-B5BF-8CFA18B5ECD5}" type="pres">
      <dgm:prSet presAssocID="{15ABB423-5D6B-4544-B024-DF4DDCD88781}" presName="sibTrans" presStyleCnt="0"/>
      <dgm:spPr/>
    </dgm:pt>
    <dgm:pt modelId="{8E0430C9-DBB1-49B5-A672-D791B9EF2F67}" type="pres">
      <dgm:prSet presAssocID="{1ED54566-C03B-4E07-8264-A4FEB0519E1D}" presName="compNode" presStyleCnt="0"/>
      <dgm:spPr/>
    </dgm:pt>
    <dgm:pt modelId="{19F17458-7498-4B05-AD6E-D7038F93D1A5}" type="pres">
      <dgm:prSet presAssocID="{1ED54566-C03B-4E07-8264-A4FEB0519E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s-ES"/>
        </a:p>
      </dgm:t>
      <dgm:extLst>
        <a:ext uri="{E40237B7-FDA0-4F09-8148-C483321AD2D9}">
          <dgm14:cNvPr xmlns:dgm14="http://schemas.microsoft.com/office/drawing/2010/diagram" id="0" name="" descr="Dollar"/>
        </a:ext>
      </dgm:extLst>
    </dgm:pt>
    <dgm:pt modelId="{2F8471A7-812C-47EA-ACC5-EF6C40211BF3}" type="pres">
      <dgm:prSet presAssocID="{1ED54566-C03B-4E07-8264-A4FEB0519E1D}" presName="spaceRect" presStyleCnt="0"/>
      <dgm:spPr/>
    </dgm:pt>
    <dgm:pt modelId="{933792EE-0AC2-417D-B0B3-F37D89C2AC69}" type="pres">
      <dgm:prSet presAssocID="{1ED54566-C03B-4E07-8264-A4FEB0519E1D}" presName="textRect" presStyleLbl="revTx" presStyleIdx="4" presStyleCnt="6">
        <dgm:presLayoutVars>
          <dgm:chMax val="1"/>
          <dgm:chPref val="1"/>
        </dgm:presLayoutVars>
      </dgm:prSet>
      <dgm:spPr/>
      <dgm:t>
        <a:bodyPr/>
        <a:lstStyle/>
        <a:p>
          <a:endParaRPr lang="es-ES"/>
        </a:p>
      </dgm:t>
    </dgm:pt>
    <dgm:pt modelId="{D5A36960-A903-41BA-BF8A-36E6E6D9CE75}" type="pres">
      <dgm:prSet presAssocID="{AE7DDA77-E696-4191-A0C6-88F1128D5B82}" presName="sibTrans" presStyleCnt="0"/>
      <dgm:spPr/>
    </dgm:pt>
    <dgm:pt modelId="{08E89442-F78E-4CE4-9DA3-467A42C0C754}" type="pres">
      <dgm:prSet presAssocID="{39EA9476-E278-43E2-B317-050C31E76244}" presName="compNode" presStyleCnt="0"/>
      <dgm:spPr/>
    </dgm:pt>
    <dgm:pt modelId="{4174D4B2-B80B-49C0-AE10-ACED8AAEC804}" type="pres">
      <dgm:prSet presAssocID="{39EA9476-E278-43E2-B317-050C31E7624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s-ES"/>
        </a:p>
      </dgm:t>
      <dgm:extLst>
        <a:ext uri="{E40237B7-FDA0-4F09-8148-C483321AD2D9}">
          <dgm14:cNvPr xmlns:dgm14="http://schemas.microsoft.com/office/drawing/2010/diagram" id="0" name="" descr="Ambulance"/>
        </a:ext>
      </dgm:extLst>
    </dgm:pt>
    <dgm:pt modelId="{BD611A5C-EA67-4F80-B7EA-32FB859AFB77}" type="pres">
      <dgm:prSet presAssocID="{39EA9476-E278-43E2-B317-050C31E76244}" presName="spaceRect" presStyleCnt="0"/>
      <dgm:spPr/>
    </dgm:pt>
    <dgm:pt modelId="{B5D69F4D-E913-41E3-990D-4682526F6969}" type="pres">
      <dgm:prSet presAssocID="{39EA9476-E278-43E2-B317-050C31E76244}" presName="textRect" presStyleLbl="revTx" presStyleIdx="5" presStyleCnt="6">
        <dgm:presLayoutVars>
          <dgm:chMax val="1"/>
          <dgm:chPref val="1"/>
        </dgm:presLayoutVars>
      </dgm:prSet>
      <dgm:spPr/>
      <dgm:t>
        <a:bodyPr/>
        <a:lstStyle/>
        <a:p>
          <a:endParaRPr lang="es-ES"/>
        </a:p>
      </dgm:t>
    </dgm:pt>
  </dgm:ptLst>
  <dgm:cxnLst>
    <dgm:cxn modelId="{D18B223C-3860-4053-B0AD-91873386E7F2}" srcId="{1930C652-0040-493D-B5FD-BBFC8A88E674}" destId="{39EA9476-E278-43E2-B317-050C31E76244}" srcOrd="5" destOrd="0" parTransId="{45A4C677-43C3-433F-B053-94BCEF2CD5D3}" sibTransId="{9E160169-6C2D-4B3D-8785-A10637F6F644}"/>
    <dgm:cxn modelId="{F208CD0B-9E9E-4500-8F73-9044A6B804AF}" type="presOf" srcId="{1ED54566-C03B-4E07-8264-A4FEB0519E1D}" destId="{933792EE-0AC2-417D-B0B3-F37D89C2AC69}" srcOrd="0" destOrd="0" presId="urn:microsoft.com/office/officeart/2018/2/layout/IconLabelList"/>
    <dgm:cxn modelId="{DE5668C3-50B5-40B2-8C34-F3F312D76BFA}" srcId="{1930C652-0040-493D-B5FD-BBFC8A88E674}" destId="{E783962A-4623-4B81-8D69-E0FD6FCCE8DE}" srcOrd="0" destOrd="0" parTransId="{B11A25B3-C5C3-4913-BF79-3BA40496EF7A}" sibTransId="{9625084D-A491-4EB1-921D-67539918E4DB}"/>
    <dgm:cxn modelId="{3BACAF2D-4D7D-4641-B356-39DA54B821E3}" type="presOf" srcId="{39EA9476-E278-43E2-B317-050C31E76244}" destId="{B5D69F4D-E913-41E3-990D-4682526F6969}" srcOrd="0" destOrd="0" presId="urn:microsoft.com/office/officeart/2018/2/layout/IconLabelList"/>
    <dgm:cxn modelId="{948AC898-3C7E-46F8-B00D-3503E51F5E11}" type="presOf" srcId="{B2FEF101-982B-46FD-A721-8FA19DCF5923}" destId="{FD1E8B80-32C4-45F2-80A6-5D4344C8A368}" srcOrd="0" destOrd="0" presId="urn:microsoft.com/office/officeart/2018/2/layout/IconLabelList"/>
    <dgm:cxn modelId="{C01ED782-D180-4702-A99D-0709ECFE76A9}" srcId="{1930C652-0040-493D-B5FD-BBFC8A88E674}" destId="{B2FEF101-982B-46FD-A721-8FA19DCF5923}" srcOrd="2" destOrd="0" parTransId="{2E2AFFA1-AE32-44D2-9F9B-60EAA4E2BCB1}" sibTransId="{791DF89A-9A2C-4059-93C3-4E6A058976B5}"/>
    <dgm:cxn modelId="{2EE9B349-4B45-461F-87F6-1955F858616B}" type="presOf" srcId="{1930C652-0040-493D-B5FD-BBFC8A88E674}" destId="{8D2D8ED7-D66E-4F40-97D3-FB5AC1B19434}" srcOrd="0" destOrd="0" presId="urn:microsoft.com/office/officeart/2018/2/layout/IconLabelList"/>
    <dgm:cxn modelId="{C7D646A6-0F58-4A6A-8533-2C03937F45F2}" srcId="{1930C652-0040-493D-B5FD-BBFC8A88E674}" destId="{1ED54566-C03B-4E07-8264-A4FEB0519E1D}" srcOrd="4" destOrd="0" parTransId="{0FC45C00-FE71-44C1-B6B2-BF790E448434}" sibTransId="{AE7DDA77-E696-4191-A0C6-88F1128D5B82}"/>
    <dgm:cxn modelId="{FF374F78-FCB1-4AAC-97CE-1A06F7A91930}" type="presOf" srcId="{3BC56A02-7F5B-4CB9-8C19-5E215EFA45F8}" destId="{4EEB228A-5962-4186-B056-A6CB1390C4A8}" srcOrd="0" destOrd="0" presId="urn:microsoft.com/office/officeart/2018/2/layout/IconLabelList"/>
    <dgm:cxn modelId="{C82C4A15-9372-4E1F-A3B8-12B34B374303}" srcId="{1930C652-0040-493D-B5FD-BBFC8A88E674}" destId="{3BC56A02-7F5B-4CB9-8C19-5E215EFA45F8}" srcOrd="1" destOrd="0" parTransId="{D6B46A5A-A1CA-42D1-B1D1-EB3BC55692FD}" sibTransId="{2BA7DD07-5B21-48C4-9648-E766B8D0470C}"/>
    <dgm:cxn modelId="{20045849-D08C-485B-84DF-D54003494379}" srcId="{1930C652-0040-493D-B5FD-BBFC8A88E674}" destId="{5054EC44-34C2-438C-BE95-4799C7FEF821}" srcOrd="3" destOrd="0" parTransId="{F4140049-D47E-419E-B706-8F9D4B187236}" sibTransId="{15ABB423-5D6B-4544-B024-DF4DDCD88781}"/>
    <dgm:cxn modelId="{B0C8D7BB-5995-4073-8D7C-86E193515D2E}" type="presOf" srcId="{E783962A-4623-4B81-8D69-E0FD6FCCE8DE}" destId="{91443FF2-469F-4AAA-AA04-EBC2E1074D53}" srcOrd="0" destOrd="0" presId="urn:microsoft.com/office/officeart/2018/2/layout/IconLabelList"/>
    <dgm:cxn modelId="{42D01CBB-2DE5-4827-8F1D-BDECB5E5E783}" type="presOf" srcId="{5054EC44-34C2-438C-BE95-4799C7FEF821}" destId="{24028CB7-8ED8-4557-93B4-D5493D724A29}" srcOrd="0" destOrd="0" presId="urn:microsoft.com/office/officeart/2018/2/layout/IconLabelList"/>
    <dgm:cxn modelId="{FA74FB9C-37A8-4011-A5A2-7A8BA01D2B0F}" type="presParOf" srcId="{8D2D8ED7-D66E-4F40-97D3-FB5AC1B19434}" destId="{A2D6C3A0-B5F5-464A-A8A6-FE3BDA55E935}" srcOrd="0" destOrd="0" presId="urn:microsoft.com/office/officeart/2018/2/layout/IconLabelList"/>
    <dgm:cxn modelId="{ED6C26F8-0007-43BC-BA84-45BBB41695BA}" type="presParOf" srcId="{A2D6C3A0-B5F5-464A-A8A6-FE3BDA55E935}" destId="{05A6978D-66F4-4DCE-BD9F-85352DCAA8CB}" srcOrd="0" destOrd="0" presId="urn:microsoft.com/office/officeart/2018/2/layout/IconLabelList"/>
    <dgm:cxn modelId="{2F6252F2-8D13-4F8B-A9CC-7FC52E639150}" type="presParOf" srcId="{A2D6C3A0-B5F5-464A-A8A6-FE3BDA55E935}" destId="{A5C1331B-E430-430B-93D1-F1F0E9B228F8}" srcOrd="1" destOrd="0" presId="urn:microsoft.com/office/officeart/2018/2/layout/IconLabelList"/>
    <dgm:cxn modelId="{595EA8A9-4583-47FA-96D3-95792FAC8AB7}" type="presParOf" srcId="{A2D6C3A0-B5F5-464A-A8A6-FE3BDA55E935}" destId="{91443FF2-469F-4AAA-AA04-EBC2E1074D53}" srcOrd="2" destOrd="0" presId="urn:microsoft.com/office/officeart/2018/2/layout/IconLabelList"/>
    <dgm:cxn modelId="{10DB11CA-1E8B-4DCF-8742-EA114EDC3925}" type="presParOf" srcId="{8D2D8ED7-D66E-4F40-97D3-FB5AC1B19434}" destId="{CB3318DD-8597-49D5-B795-AF771174ADD1}" srcOrd="1" destOrd="0" presId="urn:microsoft.com/office/officeart/2018/2/layout/IconLabelList"/>
    <dgm:cxn modelId="{8F4F8D13-5CE1-403B-86C2-1621A054C28B}" type="presParOf" srcId="{8D2D8ED7-D66E-4F40-97D3-FB5AC1B19434}" destId="{B6345D8D-A928-49F7-8605-91A4A2FFCCE0}" srcOrd="2" destOrd="0" presId="urn:microsoft.com/office/officeart/2018/2/layout/IconLabelList"/>
    <dgm:cxn modelId="{D3678B3C-13CA-40D5-8478-34C0893D3BD8}" type="presParOf" srcId="{B6345D8D-A928-49F7-8605-91A4A2FFCCE0}" destId="{F8CA6EEE-7A15-49DC-B744-7EBC4A133A6B}" srcOrd="0" destOrd="0" presId="urn:microsoft.com/office/officeart/2018/2/layout/IconLabelList"/>
    <dgm:cxn modelId="{BD539F73-7F3A-4C29-9D0B-A1E0428A79B1}" type="presParOf" srcId="{B6345D8D-A928-49F7-8605-91A4A2FFCCE0}" destId="{D0B330E4-EC11-4410-99F3-022A946997F4}" srcOrd="1" destOrd="0" presId="urn:microsoft.com/office/officeart/2018/2/layout/IconLabelList"/>
    <dgm:cxn modelId="{44A28510-E0EF-42D4-B1E0-2D9D5000BE00}" type="presParOf" srcId="{B6345D8D-A928-49F7-8605-91A4A2FFCCE0}" destId="{4EEB228A-5962-4186-B056-A6CB1390C4A8}" srcOrd="2" destOrd="0" presId="urn:microsoft.com/office/officeart/2018/2/layout/IconLabelList"/>
    <dgm:cxn modelId="{721736A9-B53E-4522-8770-038A397E7AA2}" type="presParOf" srcId="{8D2D8ED7-D66E-4F40-97D3-FB5AC1B19434}" destId="{18C86A4F-5ADA-4E18-B47C-8CF32A5BDD86}" srcOrd="3" destOrd="0" presId="urn:microsoft.com/office/officeart/2018/2/layout/IconLabelList"/>
    <dgm:cxn modelId="{E79FDC50-D7D9-436B-B474-AA3CF0B37469}" type="presParOf" srcId="{8D2D8ED7-D66E-4F40-97D3-FB5AC1B19434}" destId="{8EECE6B2-AFBB-4415-928D-D3F8C0C8D966}" srcOrd="4" destOrd="0" presId="urn:microsoft.com/office/officeart/2018/2/layout/IconLabelList"/>
    <dgm:cxn modelId="{E9558D64-ED54-4BF9-8CD4-ED897E8558F2}" type="presParOf" srcId="{8EECE6B2-AFBB-4415-928D-D3F8C0C8D966}" destId="{815BE6FA-87DD-4486-B1DB-7135D91F0CC7}" srcOrd="0" destOrd="0" presId="urn:microsoft.com/office/officeart/2018/2/layout/IconLabelList"/>
    <dgm:cxn modelId="{1034955E-2830-4C7F-BCEF-862E0CB79B94}" type="presParOf" srcId="{8EECE6B2-AFBB-4415-928D-D3F8C0C8D966}" destId="{0666A80F-E1C5-42D0-B8BD-87B866D69C38}" srcOrd="1" destOrd="0" presId="urn:microsoft.com/office/officeart/2018/2/layout/IconLabelList"/>
    <dgm:cxn modelId="{08B4CD12-B0D4-4435-83A0-FEDC17A87793}" type="presParOf" srcId="{8EECE6B2-AFBB-4415-928D-D3F8C0C8D966}" destId="{FD1E8B80-32C4-45F2-80A6-5D4344C8A368}" srcOrd="2" destOrd="0" presId="urn:microsoft.com/office/officeart/2018/2/layout/IconLabelList"/>
    <dgm:cxn modelId="{5EC004A4-8111-4021-8D76-D2B986904540}" type="presParOf" srcId="{8D2D8ED7-D66E-4F40-97D3-FB5AC1B19434}" destId="{85CD3353-7CE8-4516-AB25-C228898083CC}" srcOrd="5" destOrd="0" presId="urn:microsoft.com/office/officeart/2018/2/layout/IconLabelList"/>
    <dgm:cxn modelId="{725E149D-E376-4FB8-B749-AAC112E0409D}" type="presParOf" srcId="{8D2D8ED7-D66E-4F40-97D3-FB5AC1B19434}" destId="{2FB8EBD6-2294-4AC7-A8F5-A2E563F1E0F5}" srcOrd="6" destOrd="0" presId="urn:microsoft.com/office/officeart/2018/2/layout/IconLabelList"/>
    <dgm:cxn modelId="{E574A4CD-B01B-4BA9-987B-0E448DE27D34}" type="presParOf" srcId="{2FB8EBD6-2294-4AC7-A8F5-A2E563F1E0F5}" destId="{8CDFB24A-6F5B-4862-B6D5-0DB4E1C00F26}" srcOrd="0" destOrd="0" presId="urn:microsoft.com/office/officeart/2018/2/layout/IconLabelList"/>
    <dgm:cxn modelId="{3F69C7EE-8E5F-40AB-818B-D13334C7CC13}" type="presParOf" srcId="{2FB8EBD6-2294-4AC7-A8F5-A2E563F1E0F5}" destId="{D886525B-D3DA-4E19-89EF-0C26D5118F69}" srcOrd="1" destOrd="0" presId="urn:microsoft.com/office/officeart/2018/2/layout/IconLabelList"/>
    <dgm:cxn modelId="{78BDD174-261E-438F-B384-2203D1FFF230}" type="presParOf" srcId="{2FB8EBD6-2294-4AC7-A8F5-A2E563F1E0F5}" destId="{24028CB7-8ED8-4557-93B4-D5493D724A29}" srcOrd="2" destOrd="0" presId="urn:microsoft.com/office/officeart/2018/2/layout/IconLabelList"/>
    <dgm:cxn modelId="{051A73F9-07CC-4D79-BD7B-BAF554E1432A}" type="presParOf" srcId="{8D2D8ED7-D66E-4F40-97D3-FB5AC1B19434}" destId="{09B357D4-A394-4367-B5BF-8CFA18B5ECD5}" srcOrd="7" destOrd="0" presId="urn:microsoft.com/office/officeart/2018/2/layout/IconLabelList"/>
    <dgm:cxn modelId="{17C48B5A-CBB2-4C6F-A115-CD9972ECEE44}" type="presParOf" srcId="{8D2D8ED7-D66E-4F40-97D3-FB5AC1B19434}" destId="{8E0430C9-DBB1-49B5-A672-D791B9EF2F67}" srcOrd="8" destOrd="0" presId="urn:microsoft.com/office/officeart/2018/2/layout/IconLabelList"/>
    <dgm:cxn modelId="{0D022F98-EC09-4198-9B09-848358AD05EE}" type="presParOf" srcId="{8E0430C9-DBB1-49B5-A672-D791B9EF2F67}" destId="{19F17458-7498-4B05-AD6E-D7038F93D1A5}" srcOrd="0" destOrd="0" presId="urn:microsoft.com/office/officeart/2018/2/layout/IconLabelList"/>
    <dgm:cxn modelId="{21C090FB-1C97-4B01-BDC1-925F898A7223}" type="presParOf" srcId="{8E0430C9-DBB1-49B5-A672-D791B9EF2F67}" destId="{2F8471A7-812C-47EA-ACC5-EF6C40211BF3}" srcOrd="1" destOrd="0" presId="urn:microsoft.com/office/officeart/2018/2/layout/IconLabelList"/>
    <dgm:cxn modelId="{6A2B1B16-AF8A-4F90-B0E1-F21DBDAF25C5}" type="presParOf" srcId="{8E0430C9-DBB1-49B5-A672-D791B9EF2F67}" destId="{933792EE-0AC2-417D-B0B3-F37D89C2AC69}" srcOrd="2" destOrd="0" presId="urn:microsoft.com/office/officeart/2018/2/layout/IconLabelList"/>
    <dgm:cxn modelId="{79D65FFD-73C4-4E31-9E62-049325EFA5FC}" type="presParOf" srcId="{8D2D8ED7-D66E-4F40-97D3-FB5AC1B19434}" destId="{D5A36960-A903-41BA-BF8A-36E6E6D9CE75}" srcOrd="9" destOrd="0" presId="urn:microsoft.com/office/officeart/2018/2/layout/IconLabelList"/>
    <dgm:cxn modelId="{9F13563E-E943-4D8B-B744-FDDD05459D3A}" type="presParOf" srcId="{8D2D8ED7-D66E-4F40-97D3-FB5AC1B19434}" destId="{08E89442-F78E-4CE4-9DA3-467A42C0C754}" srcOrd="10" destOrd="0" presId="urn:microsoft.com/office/officeart/2018/2/layout/IconLabelList"/>
    <dgm:cxn modelId="{44F739F2-975A-41BB-AFBE-9657D1DD96E4}" type="presParOf" srcId="{08E89442-F78E-4CE4-9DA3-467A42C0C754}" destId="{4174D4B2-B80B-49C0-AE10-ACED8AAEC804}" srcOrd="0" destOrd="0" presId="urn:microsoft.com/office/officeart/2018/2/layout/IconLabelList"/>
    <dgm:cxn modelId="{F2394CC7-248F-4071-BE8A-C490362D6B07}" type="presParOf" srcId="{08E89442-F78E-4CE4-9DA3-467A42C0C754}" destId="{BD611A5C-EA67-4F80-B7EA-32FB859AFB77}" srcOrd="1" destOrd="0" presId="urn:microsoft.com/office/officeart/2018/2/layout/IconLabelList"/>
    <dgm:cxn modelId="{A62D077E-6E04-42E5-A999-912DA26ABCC7}" type="presParOf" srcId="{08E89442-F78E-4CE4-9DA3-467A42C0C754}" destId="{B5D69F4D-E913-41E3-990D-4682526F69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C9688E-2CCC-4608-8B1D-8C803F0FAA53}" type="doc">
      <dgm:prSet loTypeId="urn:microsoft.com/office/officeart/2005/8/layout/hierarchy3" loCatId="relationship" qsTypeId="urn:microsoft.com/office/officeart/2005/8/quickstyle/3d2" qsCatId="3D" csTypeId="urn:microsoft.com/office/officeart/2005/8/colors/accent0_1" csCatId="mainScheme" phldr="1"/>
      <dgm:spPr/>
    </dgm:pt>
    <dgm:pt modelId="{F165A41E-C7CC-48A8-A675-36C7671A6D4A}">
      <dgm:prSet phldrT="[Texto]" custT="1"/>
      <dgm:spPr/>
      <dgm:t>
        <a:bodyPr/>
        <a:lstStyle/>
        <a:p>
          <a:r>
            <a:rPr lang="es-MX" sz="1600" dirty="0"/>
            <a:t>OMS Alianza Mundial para la Seguridad del Paciente </a:t>
          </a:r>
        </a:p>
        <a:p>
          <a:r>
            <a:rPr lang="es-MX" sz="1600" dirty="0"/>
            <a:t>(2004)</a:t>
          </a:r>
        </a:p>
      </dgm:t>
    </dgm:pt>
    <dgm:pt modelId="{860A0729-047F-4BA4-BB34-443F1A83FA1E}" type="parTrans" cxnId="{92B23BA4-434D-4CBA-9974-BEE973DB2EFB}">
      <dgm:prSet/>
      <dgm:spPr/>
      <dgm:t>
        <a:bodyPr/>
        <a:lstStyle/>
        <a:p>
          <a:endParaRPr lang="es-MX" sz="2400"/>
        </a:p>
      </dgm:t>
    </dgm:pt>
    <dgm:pt modelId="{AAE9E776-9BF4-4B50-AF36-976982C96F96}" type="sibTrans" cxnId="{92B23BA4-434D-4CBA-9974-BEE973DB2EFB}">
      <dgm:prSet/>
      <dgm:spPr/>
      <dgm:t>
        <a:bodyPr/>
        <a:lstStyle/>
        <a:p>
          <a:endParaRPr lang="es-MX" sz="2400"/>
        </a:p>
      </dgm:t>
    </dgm:pt>
    <dgm:pt modelId="{8D212E7C-47ED-433F-9364-60CE3999A203}">
      <dgm:prSet phldrT="[Texto]" custT="1"/>
      <dgm:spPr/>
      <dgm:t>
        <a:bodyPr/>
        <a:lstStyle/>
        <a:p>
          <a:pPr>
            <a:lnSpc>
              <a:spcPct val="100000"/>
            </a:lnSpc>
          </a:pPr>
          <a:r>
            <a:rPr lang="es-MX" sz="1600" dirty="0"/>
            <a:t>Se publican las  seis metas internacionales para la seguridad del paciente (septiembre 2006)</a:t>
          </a:r>
        </a:p>
        <a:p>
          <a:pPr>
            <a:lnSpc>
              <a:spcPct val="100000"/>
            </a:lnSpc>
          </a:pPr>
          <a:r>
            <a:rPr lang="es-MX" sz="1600" dirty="0"/>
            <a:t>OMS</a:t>
          </a:r>
        </a:p>
      </dgm:t>
    </dgm:pt>
    <dgm:pt modelId="{5C3CFDB4-61E5-4799-8789-A578591CDA39}" type="parTrans" cxnId="{56245E46-C41D-4D66-8DA6-E6D163E77AA6}">
      <dgm:prSet/>
      <dgm:spPr/>
      <dgm:t>
        <a:bodyPr/>
        <a:lstStyle/>
        <a:p>
          <a:endParaRPr lang="es-MX" sz="2400"/>
        </a:p>
      </dgm:t>
    </dgm:pt>
    <dgm:pt modelId="{05923E9F-9DA3-4672-8197-8E7C3EB59FD5}" type="sibTrans" cxnId="{56245E46-C41D-4D66-8DA6-E6D163E77AA6}">
      <dgm:prSet/>
      <dgm:spPr/>
      <dgm:t>
        <a:bodyPr/>
        <a:lstStyle/>
        <a:p>
          <a:endParaRPr lang="es-MX" sz="2400"/>
        </a:p>
      </dgm:t>
    </dgm:pt>
    <dgm:pt modelId="{1CF2C3DF-563A-4664-A48F-F28623A60205}">
      <dgm:prSet phldrT="[Texto]" custT="1"/>
      <dgm:spPr/>
      <dgm:t>
        <a:bodyPr/>
        <a:lstStyle/>
        <a:p>
          <a:r>
            <a:rPr lang="es-MX" sz="1600" dirty="0"/>
            <a:t>Ocho acciones esenciales para la seguridad del paciente</a:t>
          </a:r>
        </a:p>
        <a:p>
          <a:r>
            <a:rPr lang="es-MX" sz="1600" dirty="0"/>
            <a:t>(septiembre 2017) </a:t>
          </a:r>
        </a:p>
        <a:p>
          <a:r>
            <a:rPr lang="es-MX" sz="1600" dirty="0"/>
            <a:t>CSG</a:t>
          </a:r>
        </a:p>
      </dgm:t>
    </dgm:pt>
    <dgm:pt modelId="{A5E0A6DF-C814-46BA-B5F3-64D46AB2BD2A}" type="parTrans" cxnId="{0288EEA7-CD7F-4873-A2BB-FE295088623F}">
      <dgm:prSet/>
      <dgm:spPr/>
      <dgm:t>
        <a:bodyPr/>
        <a:lstStyle/>
        <a:p>
          <a:endParaRPr lang="es-MX" sz="2400"/>
        </a:p>
      </dgm:t>
    </dgm:pt>
    <dgm:pt modelId="{2C99A254-3049-4609-A6E1-F79C29DBD123}" type="sibTrans" cxnId="{0288EEA7-CD7F-4873-A2BB-FE295088623F}">
      <dgm:prSet/>
      <dgm:spPr/>
      <dgm:t>
        <a:bodyPr/>
        <a:lstStyle/>
        <a:p>
          <a:endParaRPr lang="es-MX" sz="2400"/>
        </a:p>
      </dgm:t>
    </dgm:pt>
    <dgm:pt modelId="{8792CC7B-C7D6-4D2A-A34E-CA93B1164597}" type="pres">
      <dgm:prSet presAssocID="{02C9688E-2CCC-4608-8B1D-8C803F0FAA53}" presName="diagram" presStyleCnt="0">
        <dgm:presLayoutVars>
          <dgm:chPref val="1"/>
          <dgm:dir/>
          <dgm:animOne val="branch"/>
          <dgm:animLvl val="lvl"/>
          <dgm:resizeHandles/>
        </dgm:presLayoutVars>
      </dgm:prSet>
      <dgm:spPr/>
    </dgm:pt>
    <dgm:pt modelId="{9D4FF670-DDDA-40B0-8FC1-8F2C0400DAF6}" type="pres">
      <dgm:prSet presAssocID="{F165A41E-C7CC-48A8-A675-36C7671A6D4A}" presName="root" presStyleCnt="0"/>
      <dgm:spPr/>
    </dgm:pt>
    <dgm:pt modelId="{F248151A-ACEC-4D58-B73A-781C86978E3E}" type="pres">
      <dgm:prSet presAssocID="{F165A41E-C7CC-48A8-A675-36C7671A6D4A}" presName="rootComposite" presStyleCnt="0"/>
      <dgm:spPr/>
    </dgm:pt>
    <dgm:pt modelId="{99D83882-9DD9-4473-899B-8151A50600A9}" type="pres">
      <dgm:prSet presAssocID="{F165A41E-C7CC-48A8-A675-36C7671A6D4A}" presName="rootText" presStyleLbl="node1" presStyleIdx="0" presStyleCnt="3"/>
      <dgm:spPr/>
      <dgm:t>
        <a:bodyPr/>
        <a:lstStyle/>
        <a:p>
          <a:endParaRPr lang="es-ES"/>
        </a:p>
      </dgm:t>
    </dgm:pt>
    <dgm:pt modelId="{C5253B13-414A-4DCE-8B27-9D1F32F923ED}" type="pres">
      <dgm:prSet presAssocID="{F165A41E-C7CC-48A8-A675-36C7671A6D4A}" presName="rootConnector" presStyleLbl="node1" presStyleIdx="0" presStyleCnt="3"/>
      <dgm:spPr/>
      <dgm:t>
        <a:bodyPr/>
        <a:lstStyle/>
        <a:p>
          <a:endParaRPr lang="es-ES"/>
        </a:p>
      </dgm:t>
    </dgm:pt>
    <dgm:pt modelId="{73A4CB16-91F8-473A-AEFE-839BADA875CA}" type="pres">
      <dgm:prSet presAssocID="{F165A41E-C7CC-48A8-A675-36C7671A6D4A}" presName="childShape" presStyleCnt="0"/>
      <dgm:spPr/>
    </dgm:pt>
    <dgm:pt modelId="{4CAEE97C-BC8A-4DBB-B7DF-3D0E7DB181B6}" type="pres">
      <dgm:prSet presAssocID="{8D212E7C-47ED-433F-9364-60CE3999A203}" presName="root" presStyleCnt="0"/>
      <dgm:spPr/>
    </dgm:pt>
    <dgm:pt modelId="{255BEAB1-C622-461C-A177-E35E3682D8F8}" type="pres">
      <dgm:prSet presAssocID="{8D212E7C-47ED-433F-9364-60CE3999A203}" presName="rootComposite" presStyleCnt="0"/>
      <dgm:spPr/>
    </dgm:pt>
    <dgm:pt modelId="{FA537C7C-5B76-47FF-9EA0-84EA6B32B05B}" type="pres">
      <dgm:prSet presAssocID="{8D212E7C-47ED-433F-9364-60CE3999A203}" presName="rootText" presStyleLbl="node1" presStyleIdx="1" presStyleCnt="3" custLinFactNeighborX="-5106" custLinFactNeighborY="2130"/>
      <dgm:spPr/>
      <dgm:t>
        <a:bodyPr/>
        <a:lstStyle/>
        <a:p>
          <a:endParaRPr lang="es-ES"/>
        </a:p>
      </dgm:t>
    </dgm:pt>
    <dgm:pt modelId="{D8A7EF06-FE5F-44CC-9FBB-AB2B0A73E653}" type="pres">
      <dgm:prSet presAssocID="{8D212E7C-47ED-433F-9364-60CE3999A203}" presName="rootConnector" presStyleLbl="node1" presStyleIdx="1" presStyleCnt="3"/>
      <dgm:spPr/>
      <dgm:t>
        <a:bodyPr/>
        <a:lstStyle/>
        <a:p>
          <a:endParaRPr lang="es-ES"/>
        </a:p>
      </dgm:t>
    </dgm:pt>
    <dgm:pt modelId="{98D3F082-B245-4211-B110-EFC10190BF58}" type="pres">
      <dgm:prSet presAssocID="{8D212E7C-47ED-433F-9364-60CE3999A203}" presName="childShape" presStyleCnt="0"/>
      <dgm:spPr/>
    </dgm:pt>
    <dgm:pt modelId="{3F3C10B1-5142-4F97-B5AE-5EE6E112FEC8}" type="pres">
      <dgm:prSet presAssocID="{1CF2C3DF-563A-4664-A48F-F28623A60205}" presName="root" presStyleCnt="0"/>
      <dgm:spPr/>
    </dgm:pt>
    <dgm:pt modelId="{0450420F-6DA8-4D1B-96DD-17AE3EB3FEDE}" type="pres">
      <dgm:prSet presAssocID="{1CF2C3DF-563A-4664-A48F-F28623A60205}" presName="rootComposite" presStyleCnt="0"/>
      <dgm:spPr/>
    </dgm:pt>
    <dgm:pt modelId="{61FE3501-C769-4777-95FC-E98E8D5376A1}" type="pres">
      <dgm:prSet presAssocID="{1CF2C3DF-563A-4664-A48F-F28623A60205}" presName="rootText" presStyleLbl="node1" presStyleIdx="2" presStyleCnt="3"/>
      <dgm:spPr/>
      <dgm:t>
        <a:bodyPr/>
        <a:lstStyle/>
        <a:p>
          <a:endParaRPr lang="es-ES"/>
        </a:p>
      </dgm:t>
    </dgm:pt>
    <dgm:pt modelId="{4A56958A-70BA-43C1-976A-CF061F3F6F7F}" type="pres">
      <dgm:prSet presAssocID="{1CF2C3DF-563A-4664-A48F-F28623A60205}" presName="rootConnector" presStyleLbl="node1" presStyleIdx="2" presStyleCnt="3"/>
      <dgm:spPr/>
      <dgm:t>
        <a:bodyPr/>
        <a:lstStyle/>
        <a:p>
          <a:endParaRPr lang="es-ES"/>
        </a:p>
      </dgm:t>
    </dgm:pt>
    <dgm:pt modelId="{4C395D59-0DFB-4776-BE55-D8D8E8D3CCA3}" type="pres">
      <dgm:prSet presAssocID="{1CF2C3DF-563A-4664-A48F-F28623A60205}" presName="childShape" presStyleCnt="0"/>
      <dgm:spPr/>
    </dgm:pt>
  </dgm:ptLst>
  <dgm:cxnLst>
    <dgm:cxn modelId="{A9FEAAA0-593A-4466-B60E-6201A33BDBBB}" type="presOf" srcId="{02C9688E-2CCC-4608-8B1D-8C803F0FAA53}" destId="{8792CC7B-C7D6-4D2A-A34E-CA93B1164597}" srcOrd="0" destOrd="0" presId="urn:microsoft.com/office/officeart/2005/8/layout/hierarchy3"/>
    <dgm:cxn modelId="{0288EEA7-CD7F-4873-A2BB-FE295088623F}" srcId="{02C9688E-2CCC-4608-8B1D-8C803F0FAA53}" destId="{1CF2C3DF-563A-4664-A48F-F28623A60205}" srcOrd="2" destOrd="0" parTransId="{A5E0A6DF-C814-46BA-B5F3-64D46AB2BD2A}" sibTransId="{2C99A254-3049-4609-A6E1-F79C29DBD123}"/>
    <dgm:cxn modelId="{AFBCB21D-8964-45BC-9119-F1028797F08A}" type="presOf" srcId="{F165A41E-C7CC-48A8-A675-36C7671A6D4A}" destId="{99D83882-9DD9-4473-899B-8151A50600A9}" srcOrd="0" destOrd="0" presId="urn:microsoft.com/office/officeart/2005/8/layout/hierarchy3"/>
    <dgm:cxn modelId="{50DB50F1-56E1-49A8-8EF3-7F956313198C}" type="presOf" srcId="{F165A41E-C7CC-48A8-A675-36C7671A6D4A}" destId="{C5253B13-414A-4DCE-8B27-9D1F32F923ED}" srcOrd="1" destOrd="0" presId="urn:microsoft.com/office/officeart/2005/8/layout/hierarchy3"/>
    <dgm:cxn modelId="{92B23BA4-434D-4CBA-9974-BEE973DB2EFB}" srcId="{02C9688E-2CCC-4608-8B1D-8C803F0FAA53}" destId="{F165A41E-C7CC-48A8-A675-36C7671A6D4A}" srcOrd="0" destOrd="0" parTransId="{860A0729-047F-4BA4-BB34-443F1A83FA1E}" sibTransId="{AAE9E776-9BF4-4B50-AF36-976982C96F96}"/>
    <dgm:cxn modelId="{56245E46-C41D-4D66-8DA6-E6D163E77AA6}" srcId="{02C9688E-2CCC-4608-8B1D-8C803F0FAA53}" destId="{8D212E7C-47ED-433F-9364-60CE3999A203}" srcOrd="1" destOrd="0" parTransId="{5C3CFDB4-61E5-4799-8789-A578591CDA39}" sibTransId="{05923E9F-9DA3-4672-8197-8E7C3EB59FD5}"/>
    <dgm:cxn modelId="{A46644A3-7836-4323-A339-93284E502199}" type="presOf" srcId="{8D212E7C-47ED-433F-9364-60CE3999A203}" destId="{FA537C7C-5B76-47FF-9EA0-84EA6B32B05B}" srcOrd="0" destOrd="0" presId="urn:microsoft.com/office/officeart/2005/8/layout/hierarchy3"/>
    <dgm:cxn modelId="{88AB6E65-E44D-4B2A-AD29-72D9A0B7A304}" type="presOf" srcId="{8D212E7C-47ED-433F-9364-60CE3999A203}" destId="{D8A7EF06-FE5F-44CC-9FBB-AB2B0A73E653}" srcOrd="1" destOrd="0" presId="urn:microsoft.com/office/officeart/2005/8/layout/hierarchy3"/>
    <dgm:cxn modelId="{503F78EA-3A95-4366-AF5F-C60A2593FE7B}" type="presOf" srcId="{1CF2C3DF-563A-4664-A48F-F28623A60205}" destId="{4A56958A-70BA-43C1-976A-CF061F3F6F7F}" srcOrd="1" destOrd="0" presId="urn:microsoft.com/office/officeart/2005/8/layout/hierarchy3"/>
    <dgm:cxn modelId="{F190B29E-C427-47F6-8938-010A6A5741A3}" type="presOf" srcId="{1CF2C3DF-563A-4664-A48F-F28623A60205}" destId="{61FE3501-C769-4777-95FC-E98E8D5376A1}" srcOrd="0" destOrd="0" presId="urn:microsoft.com/office/officeart/2005/8/layout/hierarchy3"/>
    <dgm:cxn modelId="{E12080AE-4BCC-4A2C-86C5-43F36ACBCE41}" type="presParOf" srcId="{8792CC7B-C7D6-4D2A-A34E-CA93B1164597}" destId="{9D4FF670-DDDA-40B0-8FC1-8F2C0400DAF6}" srcOrd="0" destOrd="0" presId="urn:microsoft.com/office/officeart/2005/8/layout/hierarchy3"/>
    <dgm:cxn modelId="{6210F188-786E-43DB-97A8-46312F92A70D}" type="presParOf" srcId="{9D4FF670-DDDA-40B0-8FC1-8F2C0400DAF6}" destId="{F248151A-ACEC-4D58-B73A-781C86978E3E}" srcOrd="0" destOrd="0" presId="urn:microsoft.com/office/officeart/2005/8/layout/hierarchy3"/>
    <dgm:cxn modelId="{9260AC9B-9B1D-4672-8095-D50A995BE4ED}" type="presParOf" srcId="{F248151A-ACEC-4D58-B73A-781C86978E3E}" destId="{99D83882-9DD9-4473-899B-8151A50600A9}" srcOrd="0" destOrd="0" presId="urn:microsoft.com/office/officeart/2005/8/layout/hierarchy3"/>
    <dgm:cxn modelId="{4D753280-B948-4BE3-86CF-6D8F3C0D345A}" type="presParOf" srcId="{F248151A-ACEC-4D58-B73A-781C86978E3E}" destId="{C5253B13-414A-4DCE-8B27-9D1F32F923ED}" srcOrd="1" destOrd="0" presId="urn:microsoft.com/office/officeart/2005/8/layout/hierarchy3"/>
    <dgm:cxn modelId="{86927035-303B-4E1C-8C0A-A8833E54A592}" type="presParOf" srcId="{9D4FF670-DDDA-40B0-8FC1-8F2C0400DAF6}" destId="{73A4CB16-91F8-473A-AEFE-839BADA875CA}" srcOrd="1" destOrd="0" presId="urn:microsoft.com/office/officeart/2005/8/layout/hierarchy3"/>
    <dgm:cxn modelId="{BCE2FB4F-8028-4BDC-9B24-F3DD0E9FA25F}" type="presParOf" srcId="{8792CC7B-C7D6-4D2A-A34E-CA93B1164597}" destId="{4CAEE97C-BC8A-4DBB-B7DF-3D0E7DB181B6}" srcOrd="1" destOrd="0" presId="urn:microsoft.com/office/officeart/2005/8/layout/hierarchy3"/>
    <dgm:cxn modelId="{3BB076E9-E2B3-4DC0-826C-DDC380D0EB44}" type="presParOf" srcId="{4CAEE97C-BC8A-4DBB-B7DF-3D0E7DB181B6}" destId="{255BEAB1-C622-461C-A177-E35E3682D8F8}" srcOrd="0" destOrd="0" presId="urn:microsoft.com/office/officeart/2005/8/layout/hierarchy3"/>
    <dgm:cxn modelId="{A860412E-A232-41F4-8287-4B803804D9C1}" type="presParOf" srcId="{255BEAB1-C622-461C-A177-E35E3682D8F8}" destId="{FA537C7C-5B76-47FF-9EA0-84EA6B32B05B}" srcOrd="0" destOrd="0" presId="urn:microsoft.com/office/officeart/2005/8/layout/hierarchy3"/>
    <dgm:cxn modelId="{5B9CC072-292E-4835-81AA-6402AD45848E}" type="presParOf" srcId="{255BEAB1-C622-461C-A177-E35E3682D8F8}" destId="{D8A7EF06-FE5F-44CC-9FBB-AB2B0A73E653}" srcOrd="1" destOrd="0" presId="urn:microsoft.com/office/officeart/2005/8/layout/hierarchy3"/>
    <dgm:cxn modelId="{79E58214-C33B-40AC-8B79-C67D8291E7ED}" type="presParOf" srcId="{4CAEE97C-BC8A-4DBB-B7DF-3D0E7DB181B6}" destId="{98D3F082-B245-4211-B110-EFC10190BF58}" srcOrd="1" destOrd="0" presId="urn:microsoft.com/office/officeart/2005/8/layout/hierarchy3"/>
    <dgm:cxn modelId="{77A6BCE8-D654-439B-B20D-35D16ADFFB0E}" type="presParOf" srcId="{8792CC7B-C7D6-4D2A-A34E-CA93B1164597}" destId="{3F3C10B1-5142-4F97-B5AE-5EE6E112FEC8}" srcOrd="2" destOrd="0" presId="urn:microsoft.com/office/officeart/2005/8/layout/hierarchy3"/>
    <dgm:cxn modelId="{A2144E15-D65A-414B-9234-EC63C51FBAD2}" type="presParOf" srcId="{3F3C10B1-5142-4F97-B5AE-5EE6E112FEC8}" destId="{0450420F-6DA8-4D1B-96DD-17AE3EB3FEDE}" srcOrd="0" destOrd="0" presId="urn:microsoft.com/office/officeart/2005/8/layout/hierarchy3"/>
    <dgm:cxn modelId="{9CFB0425-B184-4EC7-A2B0-673919779CD1}" type="presParOf" srcId="{0450420F-6DA8-4D1B-96DD-17AE3EB3FEDE}" destId="{61FE3501-C769-4777-95FC-E98E8D5376A1}" srcOrd="0" destOrd="0" presId="urn:microsoft.com/office/officeart/2005/8/layout/hierarchy3"/>
    <dgm:cxn modelId="{A3790DD9-521B-42F8-B0EE-E50C1046D64C}" type="presParOf" srcId="{0450420F-6DA8-4D1B-96DD-17AE3EB3FEDE}" destId="{4A56958A-70BA-43C1-976A-CF061F3F6F7F}" srcOrd="1" destOrd="0" presId="urn:microsoft.com/office/officeart/2005/8/layout/hierarchy3"/>
    <dgm:cxn modelId="{491A7988-643B-4D0B-9E21-77C048A5CAAF}" type="presParOf" srcId="{3F3C10B1-5142-4F97-B5AE-5EE6E112FEC8}" destId="{4C395D59-0DFB-4776-BE55-D8D8E8D3CCA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F873-9902-422B-A0CE-7A2F78C29ED0}">
      <dsp:nvSpPr>
        <dsp:cNvPr id="0" name=""/>
        <dsp:cNvSpPr/>
      </dsp:nvSpPr>
      <dsp:spPr>
        <a:xfrm>
          <a:off x="0" y="5314"/>
          <a:ext cx="6513603" cy="12367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443C4-5FCD-4604-A63A-0778C858F6B1}">
      <dsp:nvSpPr>
        <dsp:cNvPr id="0" name=""/>
        <dsp:cNvSpPr/>
      </dsp:nvSpPr>
      <dsp:spPr>
        <a:xfrm>
          <a:off x="374131" y="283593"/>
          <a:ext cx="680239" cy="680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F1974-2B8A-4A00-BE65-1CBA696FFCE4}">
      <dsp:nvSpPr>
        <dsp:cNvPr id="0" name=""/>
        <dsp:cNvSpPr/>
      </dsp:nvSpPr>
      <dsp:spPr>
        <a:xfrm>
          <a:off x="1428503" y="5314"/>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kern="1200"/>
            <a:t>Integración de la S del P al currículo.</a:t>
          </a:r>
          <a:endParaRPr lang="en-US" sz="2000" kern="1200"/>
        </a:p>
      </dsp:txBody>
      <dsp:txXfrm>
        <a:off x="1428503" y="5314"/>
        <a:ext cx="2931121" cy="1236799"/>
      </dsp:txXfrm>
    </dsp:sp>
    <dsp:sp modelId="{AEC9C0FB-1CF7-4049-9755-0858C963E331}">
      <dsp:nvSpPr>
        <dsp:cNvPr id="0" name=""/>
        <dsp:cNvSpPr/>
      </dsp:nvSpPr>
      <dsp:spPr>
        <a:xfrm>
          <a:off x="4359625" y="5314"/>
          <a:ext cx="215258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u="sng" kern="1200" dirty="0" err="1"/>
            <a:t>Fac</a:t>
          </a:r>
          <a:r>
            <a:rPr lang="es-MX" sz="2000" u="sng" kern="1200" dirty="0"/>
            <a:t>. de Medicina, ENEO</a:t>
          </a:r>
          <a:r>
            <a:rPr lang="es-MX" sz="2000" u="none" kern="1200" dirty="0"/>
            <a:t> de</a:t>
          </a:r>
          <a:r>
            <a:rPr lang="es-MX" sz="2000" kern="1200" dirty="0"/>
            <a:t> la UNAM</a:t>
          </a:r>
          <a:endParaRPr lang="en-US" sz="2000" kern="1200" dirty="0"/>
        </a:p>
      </dsp:txBody>
      <dsp:txXfrm>
        <a:off x="4359625" y="5314"/>
        <a:ext cx="2152582" cy="1236799"/>
      </dsp:txXfrm>
    </dsp:sp>
    <dsp:sp modelId="{2EFD0954-29EC-4FEF-AF60-55D8A157EE5E}">
      <dsp:nvSpPr>
        <dsp:cNvPr id="0" name=""/>
        <dsp:cNvSpPr/>
      </dsp:nvSpPr>
      <dsp:spPr>
        <a:xfrm>
          <a:off x="0" y="1551313"/>
          <a:ext cx="6513603" cy="12367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0981A-1684-4B1F-9395-B9CEA0FC79AF}">
      <dsp:nvSpPr>
        <dsp:cNvPr id="0" name=""/>
        <dsp:cNvSpPr/>
      </dsp:nvSpPr>
      <dsp:spPr>
        <a:xfrm>
          <a:off x="374131" y="1829593"/>
          <a:ext cx="680239" cy="680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DBD36-1B66-4633-85D2-60CFE6E15E88}">
      <dsp:nvSpPr>
        <dsp:cNvPr id="0" name=""/>
        <dsp:cNvSpPr/>
      </dsp:nvSpPr>
      <dsp:spPr>
        <a:xfrm>
          <a:off x="1428503" y="1551313"/>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kern="1200" dirty="0"/>
            <a:t>Educación continua en línea en S del P.</a:t>
          </a:r>
          <a:endParaRPr lang="en-US" sz="2000" kern="1200" dirty="0"/>
        </a:p>
      </dsp:txBody>
      <dsp:txXfrm>
        <a:off x="1428503" y="1551313"/>
        <a:ext cx="2931121" cy="1236799"/>
      </dsp:txXfrm>
    </dsp:sp>
    <dsp:sp modelId="{2E02964E-0062-4631-A308-46610217341B}">
      <dsp:nvSpPr>
        <dsp:cNvPr id="0" name=""/>
        <dsp:cNvSpPr/>
      </dsp:nvSpPr>
      <dsp:spPr>
        <a:xfrm>
          <a:off x="4359625" y="1551313"/>
          <a:ext cx="215258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u="sng" kern="1200" dirty="0"/>
            <a:t>Fundación Carlos Slim</a:t>
          </a:r>
          <a:r>
            <a:rPr lang="es-MX" sz="2000" u="none" kern="1200" dirty="0"/>
            <a:t>.   APRENDE</a:t>
          </a:r>
          <a:endParaRPr lang="en-US" sz="2000" u="none" kern="1200" dirty="0"/>
        </a:p>
      </dsp:txBody>
      <dsp:txXfrm>
        <a:off x="4359625" y="1551313"/>
        <a:ext cx="2152582" cy="1236799"/>
      </dsp:txXfrm>
    </dsp:sp>
    <dsp:sp modelId="{FDDAAF09-4F5E-4995-8858-41631F6DA48F}">
      <dsp:nvSpPr>
        <dsp:cNvPr id="0" name=""/>
        <dsp:cNvSpPr/>
      </dsp:nvSpPr>
      <dsp:spPr>
        <a:xfrm>
          <a:off x="0" y="3097312"/>
          <a:ext cx="6513603" cy="12367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22AE6-545A-4E8A-BB72-A9C2EFD34418}">
      <dsp:nvSpPr>
        <dsp:cNvPr id="0" name=""/>
        <dsp:cNvSpPr/>
      </dsp:nvSpPr>
      <dsp:spPr>
        <a:xfrm>
          <a:off x="374131" y="3375592"/>
          <a:ext cx="680239" cy="680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868334-660F-4D92-9BC5-788E057E16FD}">
      <dsp:nvSpPr>
        <dsp:cNvPr id="0" name=""/>
        <dsp:cNvSpPr/>
      </dsp:nvSpPr>
      <dsp:spPr>
        <a:xfrm>
          <a:off x="1428503" y="3097312"/>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kern="1200"/>
            <a:t>Cartas Compromiso “Vidas salvadas”</a:t>
          </a:r>
          <a:endParaRPr lang="en-US" sz="2000" kern="1200"/>
        </a:p>
      </dsp:txBody>
      <dsp:txXfrm>
        <a:off x="1428503" y="3097312"/>
        <a:ext cx="2931121" cy="1236799"/>
      </dsp:txXfrm>
    </dsp:sp>
    <dsp:sp modelId="{B5EE29F3-2B2D-4675-BAC7-97FECBD3AF86}">
      <dsp:nvSpPr>
        <dsp:cNvPr id="0" name=""/>
        <dsp:cNvSpPr/>
      </dsp:nvSpPr>
      <dsp:spPr>
        <a:xfrm>
          <a:off x="4359625" y="3097312"/>
          <a:ext cx="215258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u="sng" kern="1200" dirty="0" err="1"/>
            <a:t>Patient</a:t>
          </a:r>
          <a:r>
            <a:rPr lang="es-MX" sz="2000" u="sng" kern="1200" dirty="0"/>
            <a:t> Safety </a:t>
          </a:r>
          <a:r>
            <a:rPr lang="es-MX" sz="2000" u="sng" kern="1200" dirty="0" err="1"/>
            <a:t>Movement</a:t>
          </a:r>
          <a:r>
            <a:rPr lang="es-MX" sz="2000" kern="1200" dirty="0"/>
            <a:t>.  APSS</a:t>
          </a:r>
        </a:p>
        <a:p>
          <a:pPr lvl="0" algn="l" defTabSz="889000">
            <a:lnSpc>
              <a:spcPct val="100000"/>
            </a:lnSpc>
            <a:spcBef>
              <a:spcPct val="0"/>
            </a:spcBef>
            <a:spcAft>
              <a:spcPct val="35000"/>
            </a:spcAft>
          </a:pPr>
          <a:r>
            <a:rPr lang="es-MX" sz="2000" kern="1200" dirty="0"/>
            <a:t>Zero muertes prevenibles. </a:t>
          </a:r>
          <a:endParaRPr lang="en-US" sz="2000" kern="1200" dirty="0"/>
        </a:p>
      </dsp:txBody>
      <dsp:txXfrm>
        <a:off x="4359625" y="3097312"/>
        <a:ext cx="2152582" cy="1236799"/>
      </dsp:txXfrm>
    </dsp:sp>
    <dsp:sp modelId="{78CCB341-4675-4A93-988B-575DE598CC98}">
      <dsp:nvSpPr>
        <dsp:cNvPr id="0" name=""/>
        <dsp:cNvSpPr/>
      </dsp:nvSpPr>
      <dsp:spPr>
        <a:xfrm>
          <a:off x="0" y="4643312"/>
          <a:ext cx="6513603" cy="12367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8C13D-9491-4E62-91E2-A5F0D8D7796A}">
      <dsp:nvSpPr>
        <dsp:cNvPr id="0" name=""/>
        <dsp:cNvSpPr/>
      </dsp:nvSpPr>
      <dsp:spPr>
        <a:xfrm>
          <a:off x="374131" y="4921592"/>
          <a:ext cx="680239" cy="68023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7AC753-399E-4B55-A328-1F6E7EEA6E48}">
      <dsp:nvSpPr>
        <dsp:cNvPr id="0" name=""/>
        <dsp:cNvSpPr/>
      </dsp:nvSpPr>
      <dsp:spPr>
        <a:xfrm>
          <a:off x="1428503" y="4643312"/>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kern="1200"/>
            <a:t>NADIE</a:t>
          </a:r>
          <a:endParaRPr lang="en-US" sz="2000" kern="1200"/>
        </a:p>
      </dsp:txBody>
      <dsp:txXfrm>
        <a:off x="1428503" y="4643312"/>
        <a:ext cx="2931121" cy="1236799"/>
      </dsp:txXfrm>
    </dsp:sp>
    <dsp:sp modelId="{770D9E47-2018-47CC-86E1-10AC052672F1}">
      <dsp:nvSpPr>
        <dsp:cNvPr id="0" name=""/>
        <dsp:cNvSpPr/>
      </dsp:nvSpPr>
      <dsp:spPr>
        <a:xfrm>
          <a:off x="4359625" y="4643312"/>
          <a:ext cx="215258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lvl="0" algn="l" defTabSz="889000">
            <a:lnSpc>
              <a:spcPct val="100000"/>
            </a:lnSpc>
            <a:spcBef>
              <a:spcPct val="0"/>
            </a:spcBef>
            <a:spcAft>
              <a:spcPct val="35000"/>
            </a:spcAft>
          </a:pPr>
          <a:r>
            <a:rPr lang="es-MX" sz="2000" u="sng" kern="1200" dirty="0" smtClean="0"/>
            <a:t>INCMNSZ</a:t>
          </a:r>
          <a:r>
            <a:rPr lang="es-MX" sz="2000" kern="1200" dirty="0" smtClean="0"/>
            <a:t>. </a:t>
          </a:r>
          <a:r>
            <a:rPr lang="es-MX" sz="2000" kern="1200" dirty="0"/>
            <a:t>Programa de concientización.</a:t>
          </a:r>
          <a:endParaRPr lang="en-US" sz="2000" kern="1200" dirty="0"/>
        </a:p>
      </dsp:txBody>
      <dsp:txXfrm>
        <a:off x="4359625" y="4643312"/>
        <a:ext cx="2152582" cy="1236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6978D-66F4-4DCE-BD9F-85352DCAA8CB}">
      <dsp:nvSpPr>
        <dsp:cNvPr id="0" name=""/>
        <dsp:cNvSpPr/>
      </dsp:nvSpPr>
      <dsp:spPr>
        <a:xfrm>
          <a:off x="421398" y="1075679"/>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443FF2-469F-4AAA-AA04-EBC2E1074D53}">
      <dsp:nvSpPr>
        <dsp:cNvPr id="0" name=""/>
        <dsp:cNvSpPr/>
      </dsp:nvSpPr>
      <dsp:spPr>
        <a:xfrm>
          <a:off x="841" y="2094037"/>
          <a:ext cx="1529296" cy="11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s-MX" sz="1100" kern="1200"/>
            <a:t>Existe </a:t>
          </a:r>
          <a:r>
            <a:rPr lang="es-MX" sz="1100" b="1" kern="1200">
              <a:effectLst>
                <a:outerShdw blurRad="38100" dist="38100" dir="2700000" algn="tl">
                  <a:srgbClr val="000000">
                    <a:alpha val="43137"/>
                  </a:srgbClr>
                </a:outerShdw>
              </a:effectLst>
            </a:rPr>
            <a:t>conocimiento </a:t>
          </a:r>
          <a:r>
            <a:rPr lang="es-MX" sz="1100" kern="1200"/>
            <a:t>suficiente de la frecuencia y distribución de los eventos adversos, así como de los factores contribuyentes en todos los ámbitos asistenciales.</a:t>
          </a:r>
          <a:endParaRPr lang="en-US" sz="1100" kern="1200"/>
        </a:p>
      </dsp:txBody>
      <dsp:txXfrm>
        <a:off x="841" y="2094037"/>
        <a:ext cx="1529296" cy="1181620"/>
      </dsp:txXfrm>
    </dsp:sp>
    <dsp:sp modelId="{F8CA6EEE-7A15-49DC-B744-7EBC4A133A6B}">
      <dsp:nvSpPr>
        <dsp:cNvPr id="0" name=""/>
        <dsp:cNvSpPr/>
      </dsp:nvSpPr>
      <dsp:spPr>
        <a:xfrm>
          <a:off x="2218322" y="1075679"/>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EB228A-5962-4186-B056-A6CB1390C4A8}">
      <dsp:nvSpPr>
        <dsp:cNvPr id="0" name=""/>
        <dsp:cNvSpPr/>
      </dsp:nvSpPr>
      <dsp:spPr>
        <a:xfrm>
          <a:off x="1797765" y="2094037"/>
          <a:ext cx="1529296" cy="11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s-MX" sz="1100" kern="1200"/>
            <a:t>El 9-12% de los pacientes atendidos en hospitalización como en urgencias y al 1-2% de los pacientes atendidos en centros de atención primaria </a:t>
          </a:r>
          <a:r>
            <a:rPr lang="es-MX" sz="1100" b="1" kern="1200">
              <a:effectLst>
                <a:outerShdw blurRad="38100" dist="38100" dir="2700000" algn="tl">
                  <a:srgbClr val="000000">
                    <a:alpha val="43137"/>
                  </a:srgbClr>
                </a:outerShdw>
              </a:effectLst>
            </a:rPr>
            <a:t>sufren un evento adverso </a:t>
          </a:r>
          <a:r>
            <a:rPr lang="es-MX" sz="1100" kern="1200"/>
            <a:t>relacionado con la atención recibida. </a:t>
          </a:r>
          <a:endParaRPr lang="en-US" sz="1100" kern="1200"/>
        </a:p>
      </dsp:txBody>
      <dsp:txXfrm>
        <a:off x="1797765" y="2094037"/>
        <a:ext cx="1529296" cy="1181620"/>
      </dsp:txXfrm>
    </dsp:sp>
    <dsp:sp modelId="{815BE6FA-87DD-4486-B1DB-7135D91F0CC7}">
      <dsp:nvSpPr>
        <dsp:cNvPr id="0" name=""/>
        <dsp:cNvSpPr/>
      </dsp:nvSpPr>
      <dsp:spPr>
        <a:xfrm>
          <a:off x="4015246" y="1075679"/>
          <a:ext cx="688183" cy="68818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1E8B80-32C4-45F2-80A6-5D4344C8A368}">
      <dsp:nvSpPr>
        <dsp:cNvPr id="0" name=""/>
        <dsp:cNvSpPr/>
      </dsp:nvSpPr>
      <dsp:spPr>
        <a:xfrm>
          <a:off x="3594689" y="2094037"/>
          <a:ext cx="1529296" cy="11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s-MX" sz="1100" kern="1200"/>
            <a:t>Los porcentajes de </a:t>
          </a:r>
          <a:r>
            <a:rPr lang="es-MX" sz="1100" b="1" kern="1200">
              <a:effectLst>
                <a:outerShdw blurRad="38100" dist="38100" dir="2700000" algn="tl">
                  <a:srgbClr val="000000">
                    <a:alpha val="43137"/>
                  </a:srgbClr>
                </a:outerShdw>
              </a:effectLst>
            </a:rPr>
            <a:t>evitabilidad</a:t>
          </a:r>
          <a:r>
            <a:rPr lang="es-MX" sz="1100" kern="1200"/>
            <a:t>, si se aplicara el conocimiento disponible, son importantes, variando en función del tipo de evento adverso y del ámbito asistencial y de especialidad esta entre el 50 y el 70%.</a:t>
          </a:r>
          <a:endParaRPr lang="en-US" sz="1100" kern="1200"/>
        </a:p>
      </dsp:txBody>
      <dsp:txXfrm>
        <a:off x="3594689" y="2094037"/>
        <a:ext cx="1529296" cy="1181620"/>
      </dsp:txXfrm>
    </dsp:sp>
    <dsp:sp modelId="{8CDFB24A-6F5B-4862-B6D5-0DB4E1C00F26}">
      <dsp:nvSpPr>
        <dsp:cNvPr id="0" name=""/>
        <dsp:cNvSpPr/>
      </dsp:nvSpPr>
      <dsp:spPr>
        <a:xfrm>
          <a:off x="5812170" y="1075679"/>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028CB7-8ED8-4557-93B4-D5493D724A29}">
      <dsp:nvSpPr>
        <dsp:cNvPr id="0" name=""/>
        <dsp:cNvSpPr/>
      </dsp:nvSpPr>
      <dsp:spPr>
        <a:xfrm>
          <a:off x="5391613" y="2094037"/>
          <a:ext cx="1529296" cy="11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s-MX" sz="1100" kern="1200"/>
            <a:t>Se dispone de </a:t>
          </a:r>
          <a:r>
            <a:rPr lang="es-MX" sz="1100" b="1" kern="1200">
              <a:effectLst>
                <a:outerShdw blurRad="38100" dist="38100" dir="2700000" algn="tl">
                  <a:srgbClr val="000000">
                    <a:alpha val="43137"/>
                  </a:srgbClr>
                </a:outerShdw>
              </a:effectLst>
            </a:rPr>
            <a:t>evidencia</a:t>
          </a:r>
          <a:r>
            <a:rPr lang="es-MX" sz="1100" kern="1200"/>
            <a:t>, de moderada y alta calidad sobre la importancia y utilidad de aplicar prácticas y procedimientos seguros</a:t>
          </a:r>
          <a:endParaRPr lang="en-US" sz="1100" kern="1200"/>
        </a:p>
      </dsp:txBody>
      <dsp:txXfrm>
        <a:off x="5391613" y="2094037"/>
        <a:ext cx="1529296" cy="1181620"/>
      </dsp:txXfrm>
    </dsp:sp>
    <dsp:sp modelId="{19F17458-7498-4B05-AD6E-D7038F93D1A5}">
      <dsp:nvSpPr>
        <dsp:cNvPr id="0" name=""/>
        <dsp:cNvSpPr/>
      </dsp:nvSpPr>
      <dsp:spPr>
        <a:xfrm>
          <a:off x="7609093" y="1075679"/>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792EE-0AC2-417D-B0B3-F37D89C2AC69}">
      <dsp:nvSpPr>
        <dsp:cNvPr id="0" name=""/>
        <dsp:cNvSpPr/>
      </dsp:nvSpPr>
      <dsp:spPr>
        <a:xfrm>
          <a:off x="7188537" y="2094037"/>
          <a:ext cx="1529296" cy="11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s-MX" sz="1100" kern="1200" dirty="0"/>
            <a:t>Se estima que los </a:t>
          </a:r>
          <a:r>
            <a:rPr lang="es-MX" sz="1100" b="1" kern="1200" dirty="0"/>
            <a:t>costos </a:t>
          </a:r>
          <a:r>
            <a:rPr lang="es-MX" sz="1100" kern="1200" dirty="0"/>
            <a:t>ocasionados por los eventos adversos y por las </a:t>
          </a:r>
          <a:r>
            <a:rPr lang="es-MX" sz="1100" b="1" kern="1200" dirty="0"/>
            <a:t>oportunidades perdidas </a:t>
          </a:r>
          <a:r>
            <a:rPr lang="es-MX" sz="1100" kern="1200" dirty="0"/>
            <a:t>por no hacer lo que se debería de hacer suponen un porcentaje importante del gasto sanitario.</a:t>
          </a:r>
          <a:endParaRPr lang="en-US" sz="1100" kern="1200" dirty="0"/>
        </a:p>
      </dsp:txBody>
      <dsp:txXfrm>
        <a:off x="7188537" y="2094037"/>
        <a:ext cx="1529296" cy="1181620"/>
      </dsp:txXfrm>
    </dsp:sp>
    <dsp:sp modelId="{4174D4B2-B80B-49C0-AE10-ACED8AAEC804}">
      <dsp:nvSpPr>
        <dsp:cNvPr id="0" name=""/>
        <dsp:cNvSpPr/>
      </dsp:nvSpPr>
      <dsp:spPr>
        <a:xfrm>
          <a:off x="9406017" y="1075679"/>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69F4D-E913-41E3-990D-4682526F6969}">
      <dsp:nvSpPr>
        <dsp:cNvPr id="0" name=""/>
        <dsp:cNvSpPr/>
      </dsp:nvSpPr>
      <dsp:spPr>
        <a:xfrm>
          <a:off x="8985461" y="2094037"/>
          <a:ext cx="1529296" cy="11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s-MX" sz="1100" kern="1200"/>
            <a:t>En definitiva, los eventos adversos relacionados con la asistencia sanitaria son un </a:t>
          </a:r>
          <a:r>
            <a:rPr lang="es-MX" sz="1100" b="1" kern="1200">
              <a:effectLst>
                <a:outerShdw blurRad="38100" dist="38100" dir="2700000" algn="tl">
                  <a:srgbClr val="000000">
                    <a:alpha val="43137"/>
                  </a:srgbClr>
                </a:outerShdw>
              </a:effectLst>
            </a:rPr>
            <a:t>problema de salud pública </a:t>
          </a:r>
          <a:r>
            <a:rPr lang="es-MX" sz="1100" kern="1200"/>
            <a:t>por su magnitud, trascendencia y posibilidad de prevención. </a:t>
          </a:r>
          <a:endParaRPr lang="en-US" sz="1100" kern="1200"/>
        </a:p>
      </dsp:txBody>
      <dsp:txXfrm>
        <a:off x="8985461" y="2094037"/>
        <a:ext cx="1529296" cy="118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83882-9DD9-4473-899B-8151A50600A9}">
      <dsp:nvSpPr>
        <dsp:cNvPr id="0" name=""/>
        <dsp:cNvSpPr/>
      </dsp:nvSpPr>
      <dsp:spPr>
        <a:xfrm>
          <a:off x="1103" y="53328"/>
          <a:ext cx="2581225" cy="129061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OMS Alianza Mundial para la Seguridad del Paciente </a:t>
          </a:r>
        </a:p>
        <a:p>
          <a:pPr lvl="0" algn="ctr" defTabSz="711200">
            <a:lnSpc>
              <a:spcPct val="90000"/>
            </a:lnSpc>
            <a:spcBef>
              <a:spcPct val="0"/>
            </a:spcBef>
            <a:spcAft>
              <a:spcPct val="35000"/>
            </a:spcAft>
          </a:pPr>
          <a:r>
            <a:rPr lang="es-MX" sz="1600" kern="1200" dirty="0"/>
            <a:t>(2004)</a:t>
          </a:r>
        </a:p>
      </dsp:txBody>
      <dsp:txXfrm>
        <a:off x="38904" y="91129"/>
        <a:ext cx="2505623" cy="1215010"/>
      </dsp:txXfrm>
    </dsp:sp>
    <dsp:sp modelId="{FA537C7C-5B76-47FF-9EA0-84EA6B32B05B}">
      <dsp:nvSpPr>
        <dsp:cNvPr id="0" name=""/>
        <dsp:cNvSpPr/>
      </dsp:nvSpPr>
      <dsp:spPr>
        <a:xfrm>
          <a:off x="3095837" y="80818"/>
          <a:ext cx="2581225" cy="129061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100000"/>
            </a:lnSpc>
            <a:spcBef>
              <a:spcPct val="0"/>
            </a:spcBef>
            <a:spcAft>
              <a:spcPct val="35000"/>
            </a:spcAft>
          </a:pPr>
          <a:r>
            <a:rPr lang="es-MX" sz="1600" kern="1200" dirty="0"/>
            <a:t>Se publican las  seis metas internacionales para la seguridad del paciente (septiembre 2006)</a:t>
          </a:r>
        </a:p>
        <a:p>
          <a:pPr lvl="0" algn="ctr" defTabSz="711200">
            <a:lnSpc>
              <a:spcPct val="100000"/>
            </a:lnSpc>
            <a:spcBef>
              <a:spcPct val="0"/>
            </a:spcBef>
            <a:spcAft>
              <a:spcPct val="35000"/>
            </a:spcAft>
          </a:pPr>
          <a:r>
            <a:rPr lang="es-MX" sz="1600" kern="1200" dirty="0"/>
            <a:t>OMS</a:t>
          </a:r>
        </a:p>
      </dsp:txBody>
      <dsp:txXfrm>
        <a:off x="3133638" y="118619"/>
        <a:ext cx="2505623" cy="1215010"/>
      </dsp:txXfrm>
    </dsp:sp>
    <dsp:sp modelId="{61FE3501-C769-4777-95FC-E98E8D5376A1}">
      <dsp:nvSpPr>
        <dsp:cNvPr id="0" name=""/>
        <dsp:cNvSpPr/>
      </dsp:nvSpPr>
      <dsp:spPr>
        <a:xfrm>
          <a:off x="6454167" y="53328"/>
          <a:ext cx="2581225" cy="129061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Ocho acciones esenciales para la seguridad del paciente</a:t>
          </a:r>
        </a:p>
        <a:p>
          <a:pPr lvl="0" algn="ctr" defTabSz="711200">
            <a:lnSpc>
              <a:spcPct val="90000"/>
            </a:lnSpc>
            <a:spcBef>
              <a:spcPct val="0"/>
            </a:spcBef>
            <a:spcAft>
              <a:spcPct val="35000"/>
            </a:spcAft>
          </a:pPr>
          <a:r>
            <a:rPr lang="es-MX" sz="1600" kern="1200" dirty="0"/>
            <a:t>(septiembre 2017) </a:t>
          </a:r>
        </a:p>
        <a:p>
          <a:pPr lvl="0" algn="ctr" defTabSz="711200">
            <a:lnSpc>
              <a:spcPct val="90000"/>
            </a:lnSpc>
            <a:spcBef>
              <a:spcPct val="0"/>
            </a:spcBef>
            <a:spcAft>
              <a:spcPct val="35000"/>
            </a:spcAft>
          </a:pPr>
          <a:r>
            <a:rPr lang="es-MX" sz="1600" kern="1200" dirty="0"/>
            <a:t>CSG</a:t>
          </a:r>
        </a:p>
      </dsp:txBody>
      <dsp:txXfrm>
        <a:off x="6491968" y="91129"/>
        <a:ext cx="2505623" cy="12150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F94B7-877F-42A9-9F40-802E83B317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B0A0F28-7B2E-4F88-B6CE-5F61E9D9D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388D524-2396-4032-A0CF-2CE02F618A2A}"/>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5" name="Marcador de pie de página 4">
            <a:extLst>
              <a:ext uri="{FF2B5EF4-FFF2-40B4-BE49-F238E27FC236}">
                <a16:creationId xmlns:a16="http://schemas.microsoft.com/office/drawing/2014/main" id="{CE6780F8-08EF-40E5-BFAA-56D10CC65F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B8D8B6F-95D3-446F-AB02-65372F315455}"/>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34358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795B8-5E3A-4CE4-AC76-79F095C4ABC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936C4F7-A3A7-493E-9F96-C81E0DA52D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8A407CE-C7DD-4E55-8098-9FC2F1902FEE}"/>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5" name="Marcador de pie de página 4">
            <a:extLst>
              <a:ext uri="{FF2B5EF4-FFF2-40B4-BE49-F238E27FC236}">
                <a16:creationId xmlns:a16="http://schemas.microsoft.com/office/drawing/2014/main" id="{F9CCB0FD-A1E5-41E5-9FBD-BDE9802E376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49EA2F-E50F-4799-8A2B-673BDCB63775}"/>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370838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7DF33-EE1A-413B-914D-994E4672BE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CC4A835-5E1C-42D2-B9F5-75E16609A3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E24B27A-1A6E-4B00-9A77-3F6EA2CB36AF}"/>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5" name="Marcador de pie de página 4">
            <a:extLst>
              <a:ext uri="{FF2B5EF4-FFF2-40B4-BE49-F238E27FC236}">
                <a16:creationId xmlns:a16="http://schemas.microsoft.com/office/drawing/2014/main" id="{FB2646DE-8D28-40AB-85EE-2E1186D9B0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2A2F7CD-F070-4863-B27A-A58D4B546712}"/>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345138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06082-5DC4-43DD-9F61-25651E28A3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3C30F0C-D33A-45C2-87DA-8DD3DC8773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A8B77FE-88B3-4DE6-8B94-C34507956644}"/>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5" name="Marcador de pie de página 4">
            <a:extLst>
              <a:ext uri="{FF2B5EF4-FFF2-40B4-BE49-F238E27FC236}">
                <a16:creationId xmlns:a16="http://schemas.microsoft.com/office/drawing/2014/main" id="{5E9ED44F-9998-4959-9534-1E24EB3C6E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D292295-53DC-406A-8A8C-43E2DDF55A8D}"/>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12649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B5CA8-DED7-42B7-A220-EAC67607F6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6748EF4-00AF-4F85-9193-1BD6ADB03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900C95-132B-4598-92E3-9B17AFB38F56}"/>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5" name="Marcador de pie de página 4">
            <a:extLst>
              <a:ext uri="{FF2B5EF4-FFF2-40B4-BE49-F238E27FC236}">
                <a16:creationId xmlns:a16="http://schemas.microsoft.com/office/drawing/2014/main" id="{44259397-FE2F-47DC-9BCF-7E69B8B44E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C797C0-4A98-40D7-B8DD-A0EF52620708}"/>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211560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F7EF2-EB01-4286-BBC5-412F71A660E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F51BBE7-C21A-4A26-B8E0-5242A801877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CFAABF9-4244-42AD-AC29-FF17042C602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E642EED-CCD0-48FB-92BF-7F918A12EAA3}"/>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6" name="Marcador de pie de página 5">
            <a:extLst>
              <a:ext uri="{FF2B5EF4-FFF2-40B4-BE49-F238E27FC236}">
                <a16:creationId xmlns:a16="http://schemas.microsoft.com/office/drawing/2014/main" id="{8F542C8F-44D4-4345-AC9E-52228C3CCC1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0A7B53-6ADF-423A-9FE7-4B297D4042C1}"/>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41719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518CD-F7D0-4621-9606-49B7E769286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2E214CB-FDDE-40D7-B122-A73D6DC99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DE8075B-AF1E-4ED9-8D01-E0ACFE3885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2C733FC-DD78-456D-8C1C-A3E298BC8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346F68-5DF2-4A5E-90B6-4BCCE10C9A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74E6B4A-A514-44EE-938C-C6FF51A2B2AE}"/>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8" name="Marcador de pie de página 7">
            <a:extLst>
              <a:ext uri="{FF2B5EF4-FFF2-40B4-BE49-F238E27FC236}">
                <a16:creationId xmlns:a16="http://schemas.microsoft.com/office/drawing/2014/main" id="{8FEEDC83-D256-4924-AEDB-D0FA650F688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FCD4982-539B-422A-9763-576633618EFB}"/>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102188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107AC-720C-4B7D-AF86-0DE289B21A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C79A071-D34E-4C81-A1D4-7FF258BB8A02}"/>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4" name="Marcador de pie de página 3">
            <a:extLst>
              <a:ext uri="{FF2B5EF4-FFF2-40B4-BE49-F238E27FC236}">
                <a16:creationId xmlns:a16="http://schemas.microsoft.com/office/drawing/2014/main" id="{58090DFC-CCA8-4BFE-A4E6-6CB8DA6F988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CC96611-5BBB-4E8C-B080-57DCEEB6319E}"/>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321225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499859-DFAD-409E-B418-7F810D471C9D}"/>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3" name="Marcador de pie de página 2">
            <a:extLst>
              <a:ext uri="{FF2B5EF4-FFF2-40B4-BE49-F238E27FC236}">
                <a16:creationId xmlns:a16="http://schemas.microsoft.com/office/drawing/2014/main" id="{5580F745-54F7-4870-86F5-2B9A9F550FE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A67D6FE-4D50-4E61-9E7B-1ECCCE85B828}"/>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275787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4EAFF-BD9F-4BBC-9C82-368FF8352E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7AADA00-3C0D-4C73-9327-1555E78E0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38EBE52-29CF-4D31-A718-FC245F063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24D2253-F1D4-4F12-908B-7E745CF1E3C8}"/>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6" name="Marcador de pie de página 5">
            <a:extLst>
              <a:ext uri="{FF2B5EF4-FFF2-40B4-BE49-F238E27FC236}">
                <a16:creationId xmlns:a16="http://schemas.microsoft.com/office/drawing/2014/main" id="{17411B75-50A5-4175-B4FF-5139F8F25E1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B0640C9-B269-40CA-B0E1-E9B1675CA658}"/>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319429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596BE-F5CB-40E1-B93D-96846E794B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2762DBD-33C2-44D9-95DA-33EA15B16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2689DD-39BC-4828-A40E-C1615D50E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0DE374-A384-4F72-B858-12FF18DAB2B8}"/>
              </a:ext>
            </a:extLst>
          </p:cNvPr>
          <p:cNvSpPr>
            <a:spLocks noGrp="1"/>
          </p:cNvSpPr>
          <p:nvPr>
            <p:ph type="dt" sz="half" idx="10"/>
          </p:nvPr>
        </p:nvSpPr>
        <p:spPr/>
        <p:txBody>
          <a:bodyPr/>
          <a:lstStyle/>
          <a:p>
            <a:fld id="{68786177-0364-43B9-8DB9-BD70264801F7}" type="datetimeFigureOut">
              <a:rPr lang="es-MX" smtClean="0"/>
              <a:t>03/09/2019</a:t>
            </a:fld>
            <a:endParaRPr lang="es-MX"/>
          </a:p>
        </p:txBody>
      </p:sp>
      <p:sp>
        <p:nvSpPr>
          <p:cNvPr id="6" name="Marcador de pie de página 5">
            <a:extLst>
              <a:ext uri="{FF2B5EF4-FFF2-40B4-BE49-F238E27FC236}">
                <a16:creationId xmlns:a16="http://schemas.microsoft.com/office/drawing/2014/main" id="{39E8E664-4B4F-465E-8B78-57631A46803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8960B93-A335-4669-8A93-AEAA2188A52A}"/>
              </a:ext>
            </a:extLst>
          </p:cNvPr>
          <p:cNvSpPr>
            <a:spLocks noGrp="1"/>
          </p:cNvSpPr>
          <p:nvPr>
            <p:ph type="sldNum" sz="quarter" idx="12"/>
          </p:nvPr>
        </p:nvSpPr>
        <p:spPr/>
        <p:txBody>
          <a:bodyPr/>
          <a:lstStyle/>
          <a:p>
            <a:fld id="{1A47558E-83B5-4A36-A18E-F44D70A732F6}" type="slidenum">
              <a:rPr lang="es-MX" smtClean="0"/>
              <a:t>‹Nº›</a:t>
            </a:fld>
            <a:endParaRPr lang="es-MX"/>
          </a:p>
        </p:txBody>
      </p:sp>
    </p:spTree>
    <p:extLst>
      <p:ext uri="{BB962C8B-B14F-4D97-AF65-F5344CB8AC3E}">
        <p14:creationId xmlns:p14="http://schemas.microsoft.com/office/powerpoint/2010/main" val="354243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D717ED-4D06-4A91-9B08-D742A04BF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A3ACD16-3E12-4EBD-A8EA-BE1C3DAC6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532FC0B-555E-4B2E-BEB5-67CA0E36FA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86177-0364-43B9-8DB9-BD70264801F7}" type="datetimeFigureOut">
              <a:rPr lang="es-MX" smtClean="0"/>
              <a:t>03/09/2019</a:t>
            </a:fld>
            <a:endParaRPr lang="es-MX"/>
          </a:p>
        </p:txBody>
      </p:sp>
      <p:sp>
        <p:nvSpPr>
          <p:cNvPr id="5" name="Marcador de pie de página 4">
            <a:extLst>
              <a:ext uri="{FF2B5EF4-FFF2-40B4-BE49-F238E27FC236}">
                <a16:creationId xmlns:a16="http://schemas.microsoft.com/office/drawing/2014/main" id="{15CF3324-B60F-401A-B2B2-6BD6459F9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1789D58-40B6-4737-AD02-BA4502FFA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7558E-83B5-4A36-A18E-F44D70A732F6}" type="slidenum">
              <a:rPr lang="es-MX" smtClean="0"/>
              <a:t>‹Nº›</a:t>
            </a:fld>
            <a:endParaRPr lang="es-MX"/>
          </a:p>
        </p:txBody>
      </p:sp>
    </p:spTree>
    <p:extLst>
      <p:ext uri="{BB962C8B-B14F-4D97-AF65-F5344CB8AC3E}">
        <p14:creationId xmlns:p14="http://schemas.microsoft.com/office/powerpoint/2010/main" val="16366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2270D0E8-0803-409E-8082-61C9E6FB0EE7}"/>
              </a:ext>
            </a:extLst>
          </p:cNvPr>
          <p:cNvSpPr>
            <a:spLocks noGrp="1"/>
          </p:cNvSpPr>
          <p:nvPr>
            <p:ph type="ctrTitle"/>
          </p:nvPr>
        </p:nvSpPr>
        <p:spPr>
          <a:xfrm>
            <a:off x="804484" y="4267832"/>
            <a:ext cx="4805996" cy="1739563"/>
          </a:xfrm>
          <a:solidFill>
            <a:schemeClr val="accent1">
              <a:lumMod val="40000"/>
              <a:lumOff val="60000"/>
            </a:schemeClr>
          </a:solidFill>
          <a:ln>
            <a:solidFill>
              <a:schemeClr val="accent4">
                <a:lumMod val="75000"/>
              </a:schemeClr>
            </a:solidFill>
          </a:ln>
        </p:spPr>
        <p:txBody>
          <a:bodyPr anchor="t">
            <a:noAutofit/>
          </a:bodyPr>
          <a:lstStyle/>
          <a:p>
            <a:pPr algn="l"/>
            <a:r>
              <a:rPr lang="es-MX" sz="3200" dirty="0"/>
              <a:t>SESION CONJUNTA ACADEMIA MEXICANA DE CIRUGIA / FUNDACION ACADEMIA AESCULAP</a:t>
            </a:r>
          </a:p>
        </p:txBody>
      </p:sp>
      <p:sp>
        <p:nvSpPr>
          <p:cNvPr id="3" name="Subtítulo 2">
            <a:extLst>
              <a:ext uri="{FF2B5EF4-FFF2-40B4-BE49-F238E27FC236}">
                <a16:creationId xmlns:a16="http://schemas.microsoft.com/office/drawing/2014/main" id="{580A597D-21BC-4DEE-983A-97D371835EB6}"/>
              </a:ext>
            </a:extLst>
          </p:cNvPr>
          <p:cNvSpPr>
            <a:spLocks noGrp="1"/>
          </p:cNvSpPr>
          <p:nvPr>
            <p:ph type="subTitle" idx="1"/>
          </p:nvPr>
        </p:nvSpPr>
        <p:spPr>
          <a:xfrm>
            <a:off x="804788" y="1888958"/>
            <a:ext cx="4805691" cy="2236476"/>
          </a:xfrm>
          <a:noFill/>
        </p:spPr>
        <p:txBody>
          <a:bodyPr anchor="b">
            <a:normAutofit fontScale="92500"/>
          </a:bodyPr>
          <a:lstStyle/>
          <a:p>
            <a:pPr algn="l"/>
            <a:r>
              <a:rPr lang="es-MX" sz="3600" dirty="0">
                <a:solidFill>
                  <a:schemeClr val="tx1">
                    <a:lumMod val="65000"/>
                    <a:lumOff val="35000"/>
                  </a:schemeClr>
                </a:solidFill>
              </a:rPr>
              <a:t>ENFOQUE DE LAS ESPECIALIDADES MEDICAS EN LA SEGURIDAD DEL PACIENTE. </a:t>
            </a:r>
          </a:p>
        </p:txBody>
      </p:sp>
      <p:sp>
        <p:nvSpPr>
          <p:cNvPr id="14" name="Freeform 50">
            <a:extLst>
              <a:ext uri="{FF2B5EF4-FFF2-40B4-BE49-F238E27FC236}">
                <a16:creationId xmlns:a16="http://schemas.microsoft.com/office/drawing/2014/main" id="{13722DD7-BA73-4776-93A3-94491FEF72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E4F24B63-EC5B-4CD1-905D-42BCC275C3F8}"/>
              </a:ext>
            </a:extLst>
          </p:cNvPr>
          <p:cNvPicPr>
            <a:picLocks noChangeAspect="1"/>
          </p:cNvPicPr>
          <p:nvPr/>
        </p:nvPicPr>
        <p:blipFill>
          <a:blip r:embed="rId3"/>
          <a:stretch>
            <a:fillRect/>
          </a:stretch>
        </p:blipFill>
        <p:spPr>
          <a:xfrm>
            <a:off x="7709770" y="2850760"/>
            <a:ext cx="4141760" cy="2070880"/>
          </a:xfrm>
          <a:prstGeom prst="rect">
            <a:avLst/>
          </a:prstGeom>
        </p:spPr>
      </p:pic>
      <p:sp>
        <p:nvSpPr>
          <p:cNvPr id="6" name="Elipse 5">
            <a:extLst>
              <a:ext uri="{FF2B5EF4-FFF2-40B4-BE49-F238E27FC236}">
                <a16:creationId xmlns:a16="http://schemas.microsoft.com/office/drawing/2014/main" id="{85A9F026-01A7-4D5E-B5D7-773309D93127}"/>
              </a:ext>
            </a:extLst>
          </p:cNvPr>
          <p:cNvSpPr/>
          <p:nvPr/>
        </p:nvSpPr>
        <p:spPr>
          <a:xfrm>
            <a:off x="7630560" y="5233353"/>
            <a:ext cx="4481922" cy="7740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2">
                    <a:lumMod val="25000"/>
                  </a:schemeClr>
                </a:solidFill>
              </a:rPr>
              <a:t>3 DE SEPTIEMBRE 2019</a:t>
            </a:r>
          </a:p>
        </p:txBody>
      </p:sp>
      <p:pic>
        <p:nvPicPr>
          <p:cNvPr id="7" name="Imagen 6">
            <a:extLst>
              <a:ext uri="{FF2B5EF4-FFF2-40B4-BE49-F238E27FC236}">
                <a16:creationId xmlns:a16="http://schemas.microsoft.com/office/drawing/2014/main" id="{ACC391DE-A41C-4831-A972-FCD6D209425E}"/>
              </a:ext>
            </a:extLst>
          </p:cNvPr>
          <p:cNvPicPr>
            <a:picLocks noChangeAspect="1"/>
          </p:cNvPicPr>
          <p:nvPr/>
        </p:nvPicPr>
        <p:blipFill>
          <a:blip r:embed="rId4"/>
          <a:stretch>
            <a:fillRect/>
          </a:stretch>
        </p:blipFill>
        <p:spPr>
          <a:xfrm>
            <a:off x="9291117" y="5769742"/>
            <a:ext cx="1160807" cy="1098732"/>
          </a:xfrm>
          <a:prstGeom prst="rect">
            <a:avLst/>
          </a:prstGeom>
        </p:spPr>
      </p:pic>
    </p:spTree>
    <p:extLst>
      <p:ext uri="{BB962C8B-B14F-4D97-AF65-F5344CB8AC3E}">
        <p14:creationId xmlns:p14="http://schemas.microsoft.com/office/powerpoint/2010/main" val="292495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487488" y="6680980"/>
            <a:ext cx="9180512" cy="36074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3588" y="2924944"/>
            <a:ext cx="2808312" cy="2808312"/>
          </a:xfrm>
          <a:prstGeom prst="rect">
            <a:avLst/>
          </a:prstGeom>
        </p:spPr>
      </p:pic>
      <p:sp>
        <p:nvSpPr>
          <p:cNvPr id="6" name="2 Marcador de contenido"/>
          <p:cNvSpPr txBox="1">
            <a:spLocks/>
          </p:cNvSpPr>
          <p:nvPr/>
        </p:nvSpPr>
        <p:spPr>
          <a:xfrm>
            <a:off x="2152649" y="1412776"/>
            <a:ext cx="7886700" cy="175359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800" dirty="0">
                <a:cs typeface="Vijaya" panose="020B0604020202020204" pitchFamily="34" charset="0"/>
              </a:rPr>
              <a:t>Hoy en día, la </a:t>
            </a:r>
            <a:r>
              <a:rPr lang="es-MX" sz="2800" b="1" dirty="0">
                <a:cs typeface="Vijaya" panose="020B0604020202020204" pitchFamily="34" charset="0"/>
              </a:rPr>
              <a:t>seguridad del paciente así como la calidad en la atención  </a:t>
            </a:r>
            <a:r>
              <a:rPr lang="es-MX" sz="2800" dirty="0">
                <a:cs typeface="Vijaya" panose="020B0604020202020204" pitchFamily="34" charset="0"/>
              </a:rPr>
              <a:t>se considera una </a:t>
            </a:r>
            <a:r>
              <a:rPr lang="es-MX" sz="2800" b="1" dirty="0">
                <a:cs typeface="Vijaya" panose="020B0604020202020204" pitchFamily="34" charset="0"/>
              </a:rPr>
              <a:t>prioridad internacional</a:t>
            </a:r>
            <a:r>
              <a:rPr lang="es-MX" sz="2800" dirty="0">
                <a:cs typeface="Vijaya" panose="020B0604020202020204" pitchFamily="34" charset="0"/>
              </a:rPr>
              <a:t>, debido al alto índice de eventos adversos dentro del ámbito hospitalario. </a:t>
            </a:r>
          </a:p>
        </p:txBody>
      </p:sp>
      <p:sp>
        <p:nvSpPr>
          <p:cNvPr id="8" name="Rectángulo 7"/>
          <p:cNvSpPr/>
          <p:nvPr/>
        </p:nvSpPr>
        <p:spPr>
          <a:xfrm>
            <a:off x="1462281" y="6680980"/>
            <a:ext cx="9180512" cy="36074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0" name="Diagrama 9"/>
          <p:cNvGraphicFramePr/>
          <p:nvPr/>
        </p:nvGraphicFramePr>
        <p:xfrm>
          <a:off x="1559483" y="5229200"/>
          <a:ext cx="9036496" cy="139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3115C4B1-B69F-4640-9CF0-906E9F0B178F}"/>
              </a:ext>
            </a:extLst>
          </p:cNvPr>
          <p:cNvPicPr>
            <a:picLocks noChangeAspect="1"/>
          </p:cNvPicPr>
          <p:nvPr/>
        </p:nvPicPr>
        <p:blipFill>
          <a:blip r:embed="rId8"/>
          <a:stretch>
            <a:fillRect/>
          </a:stretch>
        </p:blipFill>
        <p:spPr>
          <a:xfrm>
            <a:off x="7865635" y="3429000"/>
            <a:ext cx="2562737" cy="1591518"/>
          </a:xfrm>
          <a:prstGeom prst="rect">
            <a:avLst/>
          </a:prstGeom>
        </p:spPr>
      </p:pic>
    </p:spTree>
    <p:extLst>
      <p:ext uri="{BB962C8B-B14F-4D97-AF65-F5344CB8AC3E}">
        <p14:creationId xmlns:p14="http://schemas.microsoft.com/office/powerpoint/2010/main" val="158303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999380-5B67-4081-8CD8-28B3A1FC9575}"/>
              </a:ext>
            </a:extLst>
          </p:cNvPr>
          <p:cNvSpPr>
            <a:spLocks noGrp="1"/>
          </p:cNvSpPr>
          <p:nvPr>
            <p:ph type="title"/>
          </p:nvPr>
        </p:nvSpPr>
        <p:spPr>
          <a:xfrm>
            <a:off x="838200" y="963877"/>
            <a:ext cx="3494362" cy="4930246"/>
          </a:xfrm>
        </p:spPr>
        <p:txBody>
          <a:bodyPr>
            <a:normAutofit/>
          </a:bodyPr>
          <a:lstStyle/>
          <a:p>
            <a:pPr algn="r"/>
            <a:r>
              <a:rPr lang="es-MX">
                <a:solidFill>
                  <a:schemeClr val="accent1"/>
                </a:solidFill>
              </a:rPr>
              <a:t>Perspectiva.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B4C4DB5-3585-42F7-BFF9-C61EBB654C1C}"/>
              </a:ext>
            </a:extLst>
          </p:cNvPr>
          <p:cNvSpPr>
            <a:spLocks noGrp="1"/>
          </p:cNvSpPr>
          <p:nvPr>
            <p:ph idx="1"/>
          </p:nvPr>
        </p:nvSpPr>
        <p:spPr>
          <a:xfrm>
            <a:off x="4976031" y="963877"/>
            <a:ext cx="6377769" cy="4930246"/>
          </a:xfrm>
        </p:spPr>
        <p:txBody>
          <a:bodyPr anchor="ctr">
            <a:normAutofit/>
          </a:bodyPr>
          <a:lstStyle/>
          <a:p>
            <a:pPr marL="0" indent="0">
              <a:buNone/>
            </a:pPr>
            <a:r>
              <a:rPr lang="es-MX" sz="2400" dirty="0"/>
              <a:t>Sabemos lo que hay que hacer, pero no sabemos si lo hacemos en la medida que se debería.</a:t>
            </a:r>
          </a:p>
          <a:p>
            <a:pPr marL="0" indent="0">
              <a:buNone/>
            </a:pPr>
            <a:endParaRPr lang="es-MX" sz="2400" dirty="0"/>
          </a:p>
          <a:p>
            <a:pPr marL="0" indent="0">
              <a:buNone/>
            </a:pPr>
            <a:r>
              <a:rPr lang="es-MX" sz="2400" dirty="0"/>
              <a:t>Generación de una cultura de Seguridad del Paciente</a:t>
            </a:r>
          </a:p>
          <a:p>
            <a:endParaRPr lang="es-MX" sz="2400" dirty="0"/>
          </a:p>
        </p:txBody>
      </p:sp>
    </p:spTree>
    <p:extLst>
      <p:ext uri="{BB962C8B-B14F-4D97-AF65-F5344CB8AC3E}">
        <p14:creationId xmlns:p14="http://schemas.microsoft.com/office/powerpoint/2010/main" val="253472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03AD3D9-047B-4D61-8173-D6F6AD91A390}"/>
              </a:ext>
            </a:extLst>
          </p:cNvPr>
          <p:cNvSpPr>
            <a:spLocks noGrp="1"/>
          </p:cNvSpPr>
          <p:nvPr>
            <p:ph type="title"/>
          </p:nvPr>
        </p:nvSpPr>
        <p:spPr>
          <a:xfrm>
            <a:off x="838200" y="963877"/>
            <a:ext cx="3494362" cy="4930246"/>
          </a:xfrm>
        </p:spPr>
        <p:txBody>
          <a:bodyPr>
            <a:normAutofit/>
          </a:bodyPr>
          <a:lstStyle/>
          <a:p>
            <a:pPr algn="r"/>
            <a:r>
              <a:rPr lang="es-MX" sz="3100" b="1">
                <a:solidFill>
                  <a:schemeClr val="accent1"/>
                </a:solidFill>
              </a:rPr>
              <a:t>Perfil: Mtra. Verónica Ramos Terrazas</a:t>
            </a:r>
            <a:r>
              <a:rPr lang="es-MX" sz="3100">
                <a:solidFill>
                  <a:schemeClr val="accent1"/>
                </a:solidFill>
              </a:rPr>
              <a:t/>
            </a:r>
            <a:br>
              <a:rPr lang="es-MX" sz="3100">
                <a:solidFill>
                  <a:schemeClr val="accent1"/>
                </a:solidFill>
              </a:rPr>
            </a:br>
            <a:r>
              <a:rPr lang="es-MX" sz="3100">
                <a:solidFill>
                  <a:schemeClr val="accent1"/>
                </a:solidFill>
              </a:rPr>
              <a:t/>
            </a:r>
            <a:br>
              <a:rPr lang="es-MX" sz="3100">
                <a:solidFill>
                  <a:schemeClr val="accent1"/>
                </a:solidFill>
              </a:rPr>
            </a:br>
            <a:r>
              <a:rPr lang="es-MX" sz="3100">
                <a:solidFill>
                  <a:schemeClr val="accent1"/>
                </a:solidFill>
                <a:effectLst>
                  <a:outerShdw blurRad="38100" dist="38100" dir="2700000" algn="tl">
                    <a:srgbClr val="000000">
                      <a:alpha val="43137"/>
                    </a:srgbClr>
                  </a:outerShdw>
                </a:effectLst>
              </a:rPr>
              <a:t>Vicepresidenta Operativa de la Fundación Academia Aesculap México, A.C. y Coordinadora para Latinoamérica de la Red Global de Academia Aesculap</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7FA62E3-F301-4D2B-97BF-EA69EA45DAC5}"/>
              </a:ext>
            </a:extLst>
          </p:cNvPr>
          <p:cNvSpPr>
            <a:spLocks noGrp="1"/>
          </p:cNvSpPr>
          <p:nvPr>
            <p:ph idx="1"/>
          </p:nvPr>
        </p:nvSpPr>
        <p:spPr>
          <a:xfrm>
            <a:off x="4976031" y="963877"/>
            <a:ext cx="6377769" cy="4930246"/>
          </a:xfrm>
        </p:spPr>
        <p:txBody>
          <a:bodyPr anchor="ctr">
            <a:normAutofit/>
          </a:bodyPr>
          <a:lstStyle/>
          <a:p>
            <a:r>
              <a:rPr lang="es-MX" sz="2400" dirty="0"/>
              <a:t>Licenciatura en Relaciones Comerciales por el Instituto Tecnológico de Chihuahua, posteriormente la Maestría en Responsabilidad Social por la Universidad Anáhuac y el Diplomado en Desarrollo Gerencial por el Instituto Tecnológico Autónomo de México (ITAM)</a:t>
            </a:r>
          </a:p>
          <a:p>
            <a:endParaRPr lang="es-MX" sz="2400" dirty="0"/>
          </a:p>
          <a:p>
            <a:r>
              <a:rPr lang="es-MX" sz="2400" dirty="0"/>
              <a:t>Relaciones Públicas en el Sector Salud, Responsabilidad Social y Liderazgo Holístico</a:t>
            </a:r>
          </a:p>
          <a:p>
            <a:endParaRPr lang="es-MX" sz="2400" dirty="0"/>
          </a:p>
          <a:p>
            <a:endParaRPr lang="es-MX" sz="2400" dirty="0"/>
          </a:p>
        </p:txBody>
      </p:sp>
    </p:spTree>
    <p:extLst>
      <p:ext uri="{BB962C8B-B14F-4D97-AF65-F5344CB8AC3E}">
        <p14:creationId xmlns:p14="http://schemas.microsoft.com/office/powerpoint/2010/main" val="2566051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1FDCC0C-E74D-4F30-9724-FEAFE536CC02}"/>
              </a:ext>
            </a:extLst>
          </p:cNvPr>
          <p:cNvSpPr>
            <a:spLocks noGrp="1"/>
          </p:cNvSpPr>
          <p:nvPr>
            <p:ph type="title"/>
          </p:nvPr>
        </p:nvSpPr>
        <p:spPr>
          <a:xfrm>
            <a:off x="838200" y="963877"/>
            <a:ext cx="3494362" cy="4930246"/>
          </a:xfrm>
        </p:spPr>
        <p:txBody>
          <a:bodyPr>
            <a:normAutofit/>
          </a:bodyPr>
          <a:lstStyle/>
          <a:p>
            <a:pPr algn="r"/>
            <a:r>
              <a:rPr lang="es-MX" sz="3700" b="1">
                <a:solidFill>
                  <a:schemeClr val="accent1"/>
                </a:solidFill>
              </a:rPr>
              <a:t>Perfil: Dra. Lilia Cote Estrada</a:t>
            </a:r>
            <a:br>
              <a:rPr lang="es-MX" sz="3700" b="1">
                <a:solidFill>
                  <a:schemeClr val="accent1"/>
                </a:solidFill>
              </a:rPr>
            </a:br>
            <a:r>
              <a:rPr lang="es-MX" sz="3700">
                <a:solidFill>
                  <a:schemeClr val="accent1"/>
                </a:solidFill>
                <a:effectLst>
                  <a:outerShdw blurRad="38100" dist="38100" dir="2700000" algn="tl">
                    <a:srgbClr val="000000">
                      <a:alpha val="43137"/>
                    </a:srgbClr>
                  </a:outerShdw>
                </a:effectLst>
              </a:rPr>
              <a:t>Asesora Académica en Seguridad del Paciente de Fundación Academia Aesculap</a:t>
            </a:r>
            <a:r>
              <a:rPr lang="es-MX" sz="3700" b="1">
                <a:solidFill>
                  <a:schemeClr val="accent1"/>
                </a:solidFill>
              </a:rPr>
              <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CB61099-DBB7-4148-80B4-7321863F6CFD}"/>
              </a:ext>
            </a:extLst>
          </p:cNvPr>
          <p:cNvSpPr>
            <a:spLocks noGrp="1"/>
          </p:cNvSpPr>
          <p:nvPr>
            <p:ph idx="1"/>
          </p:nvPr>
        </p:nvSpPr>
        <p:spPr>
          <a:xfrm>
            <a:off x="4976031" y="963877"/>
            <a:ext cx="6377769" cy="4930246"/>
          </a:xfrm>
        </p:spPr>
        <p:txBody>
          <a:bodyPr anchor="ctr">
            <a:normAutofit/>
          </a:bodyPr>
          <a:lstStyle/>
          <a:p>
            <a:r>
              <a:rPr lang="es-MX" sz="2200"/>
              <a:t>Médico cirujano en la UNAM, Cirugía General, Hospital de Especialidades Centro Médico La Raza IMSS, Diplomado en Gerencia Hospitalaria, Centro Interamericano de Seguridad Social, Maestría en Administración de Instituciones de Salud, Universidad La Salle, Especialidad en Derecho Administrativo Facultad de Derecho , UNAM, Diplomado Alta Dirección Tecnológico de Monterrey, Estancia Universidad de Barcelona.</a:t>
            </a:r>
          </a:p>
          <a:p>
            <a:endParaRPr lang="es-MX" sz="2200"/>
          </a:p>
          <a:p>
            <a:r>
              <a:rPr lang="es-MX" sz="2200"/>
              <a:t>La Calidad y Seguridad del Paciente, la Certificación Hospitalaria, la Prevención y Control de Infecciones Asociadas a la Atención de la Salud, Responsabilidad Profesional.</a:t>
            </a:r>
          </a:p>
        </p:txBody>
      </p:sp>
    </p:spTree>
    <p:extLst>
      <p:ext uri="{BB962C8B-B14F-4D97-AF65-F5344CB8AC3E}">
        <p14:creationId xmlns:p14="http://schemas.microsoft.com/office/powerpoint/2010/main" val="407230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33AEF97-234C-42EF-9C54-4D07F8937B1A}"/>
              </a:ext>
            </a:extLst>
          </p:cNvPr>
          <p:cNvSpPr>
            <a:spLocks noGrp="1"/>
          </p:cNvSpPr>
          <p:nvPr>
            <p:ph type="title"/>
          </p:nvPr>
        </p:nvSpPr>
        <p:spPr>
          <a:xfrm>
            <a:off x="838200" y="963877"/>
            <a:ext cx="3494362" cy="4930246"/>
          </a:xfrm>
        </p:spPr>
        <p:txBody>
          <a:bodyPr>
            <a:normAutofit/>
          </a:bodyPr>
          <a:lstStyle/>
          <a:p>
            <a:pPr algn="r"/>
            <a:r>
              <a:rPr lang="es-MX" sz="3100" b="1">
                <a:solidFill>
                  <a:schemeClr val="accent1"/>
                </a:solidFill>
              </a:rPr>
              <a:t>Perfil: Dr. Erik Hazan Lasri</a:t>
            </a:r>
            <a:r>
              <a:rPr lang="es-MX" sz="3100">
                <a:solidFill>
                  <a:schemeClr val="accent1"/>
                </a:solidFill>
              </a:rPr>
              <a:t/>
            </a:r>
            <a:br>
              <a:rPr lang="es-MX" sz="3100">
                <a:solidFill>
                  <a:schemeClr val="accent1"/>
                </a:solidFill>
              </a:rPr>
            </a:br>
            <a:r>
              <a:rPr lang="es-MX" sz="3100">
                <a:solidFill>
                  <a:schemeClr val="accent1"/>
                </a:solidFill>
              </a:rPr>
              <a:t/>
            </a:r>
            <a:br>
              <a:rPr lang="es-MX" sz="3100">
                <a:solidFill>
                  <a:schemeClr val="accent1"/>
                </a:solidFill>
              </a:rPr>
            </a:br>
            <a:r>
              <a:rPr lang="es-MX" sz="3100">
                <a:solidFill>
                  <a:schemeClr val="accent1"/>
                </a:solidFill>
                <a:effectLst>
                  <a:outerShdw blurRad="38100" dist="38100" dir="2700000" algn="tl">
                    <a:srgbClr val="000000">
                      <a:alpha val="43137"/>
                    </a:srgbClr>
                  </a:outerShdw>
                </a:effectLst>
              </a:rPr>
              <a:t>Jefe de la División de Traumatología, Urgencias e Infecciones Oseas del Instituto Nacional de Rehabilitación "Luis Guillermo Ibarra”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38209AB-B8F6-4639-8A03-FF2C488BD1EF}"/>
              </a:ext>
            </a:extLst>
          </p:cNvPr>
          <p:cNvSpPr>
            <a:spLocks noGrp="1"/>
          </p:cNvSpPr>
          <p:nvPr>
            <p:ph idx="1"/>
          </p:nvPr>
        </p:nvSpPr>
        <p:spPr>
          <a:xfrm>
            <a:off x="4976031" y="1208426"/>
            <a:ext cx="6377769" cy="4930246"/>
          </a:xfrm>
        </p:spPr>
        <p:txBody>
          <a:bodyPr anchor="ctr">
            <a:normAutofit/>
          </a:bodyPr>
          <a:lstStyle/>
          <a:p>
            <a:r>
              <a:rPr lang="es-MX" sz="2400" dirty="0"/>
              <a:t>Médico Cirujano, </a:t>
            </a:r>
            <a:r>
              <a:rPr lang="es-MX" sz="2400" dirty="0" err="1"/>
              <a:t>Fac</a:t>
            </a:r>
            <a:r>
              <a:rPr lang="es-MX" sz="2400" dirty="0"/>
              <a:t> de medicina de la UNAM. Especialización en Ortopedia y Traumatología, Instituto Nacional de Ortopedia. Superespecialización en Traumatología y Reconstrucción Ortopédica, Texas Medical Center, Universidad de Texas, Houston Texas y en Oncología Ortopédica, Massachusetts General Hospital, Harvard Medical </a:t>
            </a:r>
            <a:r>
              <a:rPr lang="es-MX" sz="2400" dirty="0" err="1"/>
              <a:t>School</a:t>
            </a:r>
            <a:r>
              <a:rPr lang="es-MX" sz="2400" dirty="0"/>
              <a:t>, Boston </a:t>
            </a:r>
            <a:r>
              <a:rPr lang="es-MX" sz="2400" dirty="0" err="1"/>
              <a:t>Mass</a:t>
            </a:r>
            <a:r>
              <a:rPr lang="es-MX" sz="2400" dirty="0"/>
              <a:t>.</a:t>
            </a:r>
          </a:p>
          <a:p>
            <a:pPr marL="0" indent="0">
              <a:buNone/>
            </a:pPr>
            <a:endParaRPr lang="es-MX" sz="2400" dirty="0"/>
          </a:p>
          <a:p>
            <a:r>
              <a:rPr lang="es-MX" sz="2400" dirty="0"/>
              <a:t>Ingeniería de Tejidos, Cirugía Integrada por Computadora e Imágenes Médicas Digitalizadas y metabolismo cartilaginoso y óseo</a:t>
            </a:r>
          </a:p>
          <a:p>
            <a:endParaRPr lang="es-MX" sz="2400" dirty="0"/>
          </a:p>
        </p:txBody>
      </p:sp>
    </p:spTree>
    <p:extLst>
      <p:ext uri="{BB962C8B-B14F-4D97-AF65-F5344CB8AC3E}">
        <p14:creationId xmlns:p14="http://schemas.microsoft.com/office/powerpoint/2010/main" val="151381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7238AEE-9AC4-43AA-957B-4B482171B1AA}"/>
              </a:ext>
            </a:extLst>
          </p:cNvPr>
          <p:cNvSpPr>
            <a:spLocks noGrp="1"/>
          </p:cNvSpPr>
          <p:nvPr>
            <p:ph type="title"/>
          </p:nvPr>
        </p:nvSpPr>
        <p:spPr>
          <a:xfrm>
            <a:off x="821516" y="640263"/>
            <a:ext cx="6204984" cy="2066723"/>
          </a:xfrm>
          <a:prstGeom prst="ellipse">
            <a:avLst/>
          </a:prstGeom>
        </p:spPr>
        <p:txBody>
          <a:bodyPr>
            <a:noAutofit/>
          </a:bodyPr>
          <a:lstStyle/>
          <a:p>
            <a:r>
              <a:rPr lang="es-MX" sz="3200" dirty="0"/>
              <a:t>Por eso estamos aquí para hablar de lo que sigue o seguir con  lo que ya hablamos</a:t>
            </a:r>
          </a:p>
        </p:txBody>
      </p:sp>
      <p:pic>
        <p:nvPicPr>
          <p:cNvPr id="6" name="Marcador de contenido 5">
            <a:extLst>
              <a:ext uri="{FF2B5EF4-FFF2-40B4-BE49-F238E27FC236}">
                <a16:creationId xmlns:a16="http://schemas.microsoft.com/office/drawing/2014/main" id="{557BAACC-BD62-46FB-979A-86D0E64C2AE3}"/>
              </a:ext>
            </a:extLst>
          </p:cNvPr>
          <p:cNvPicPr>
            <a:picLocks noGrp="1" noChangeAspect="1"/>
          </p:cNvPicPr>
          <p:nvPr>
            <p:ph idx="1"/>
          </p:nvPr>
        </p:nvPicPr>
        <p:blipFill>
          <a:blip r:embed="rId2"/>
          <a:stretch>
            <a:fillRect/>
          </a:stretch>
        </p:blipFill>
        <p:spPr>
          <a:xfrm>
            <a:off x="1853735" y="2902051"/>
            <a:ext cx="4139543" cy="2066723"/>
          </a:xfrm>
          <a:prstGeom prst="rect">
            <a:avLst/>
          </a:prstGeom>
        </p:spPr>
      </p:pic>
      <p:pic>
        <p:nvPicPr>
          <p:cNvPr id="4" name="Imagen 3">
            <a:extLst>
              <a:ext uri="{FF2B5EF4-FFF2-40B4-BE49-F238E27FC236}">
                <a16:creationId xmlns:a16="http://schemas.microsoft.com/office/drawing/2014/main" id="{65901CAE-70ED-44CE-A15A-98B80B4B6973}"/>
              </a:ext>
            </a:extLst>
          </p:cNvPr>
          <p:cNvPicPr>
            <a:picLocks noChangeAspect="1"/>
          </p:cNvPicPr>
          <p:nvPr/>
        </p:nvPicPr>
        <p:blipFill>
          <a:blip r:embed="rId3"/>
          <a:stretch>
            <a:fillRect/>
          </a:stretch>
        </p:blipFill>
        <p:spPr>
          <a:xfrm>
            <a:off x="7510130" y="2220108"/>
            <a:ext cx="4465698" cy="2098878"/>
          </a:xfrm>
          <a:prstGeom prst="rect">
            <a:avLst/>
          </a:prstGeom>
        </p:spPr>
      </p:pic>
      <p:sp>
        <p:nvSpPr>
          <p:cNvPr id="3" name="Rectángulo 2">
            <a:extLst>
              <a:ext uri="{FF2B5EF4-FFF2-40B4-BE49-F238E27FC236}">
                <a16:creationId xmlns:a16="http://schemas.microsoft.com/office/drawing/2014/main" id="{7B9EA9A8-5FFA-44B0-A2EA-D7DB56445276}"/>
              </a:ext>
            </a:extLst>
          </p:cNvPr>
          <p:cNvSpPr/>
          <p:nvPr/>
        </p:nvSpPr>
        <p:spPr>
          <a:xfrm>
            <a:off x="4284921" y="5890437"/>
            <a:ext cx="3125972" cy="32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jope_@yahoo.com</a:t>
            </a:r>
          </a:p>
        </p:txBody>
      </p:sp>
    </p:spTree>
    <p:extLst>
      <p:ext uri="{BB962C8B-B14F-4D97-AF65-F5344CB8AC3E}">
        <p14:creationId xmlns:p14="http://schemas.microsoft.com/office/powerpoint/2010/main" val="286362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C91FB98-297E-4AE6-B389-A7F10ED9FB39}"/>
              </a:ext>
            </a:extLst>
          </p:cNvPr>
          <p:cNvSpPr>
            <a:spLocks noGrp="1"/>
          </p:cNvSpPr>
          <p:nvPr>
            <p:ph type="title"/>
          </p:nvPr>
        </p:nvSpPr>
        <p:spPr>
          <a:xfrm>
            <a:off x="6094105" y="802955"/>
            <a:ext cx="4977976" cy="1454051"/>
          </a:xfrm>
        </p:spPr>
        <p:txBody>
          <a:bodyPr>
            <a:normAutofit/>
          </a:bodyPr>
          <a:lstStyle/>
          <a:p>
            <a:r>
              <a:rPr lang="es-MX" b="1">
                <a:solidFill>
                  <a:srgbClr val="000000"/>
                </a:solidFill>
              </a:rPr>
              <a:t>PROGRAMA </a:t>
            </a:r>
          </a:p>
        </p:txBody>
      </p:sp>
      <p:sp>
        <p:nvSpPr>
          <p:cNvPr id="1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B05EF1F1-DD55-41FA-AF29-F1F0B13A1447}"/>
              </a:ext>
            </a:extLst>
          </p:cNvPr>
          <p:cNvPicPr>
            <a:picLocks noChangeAspect="1"/>
          </p:cNvPicPr>
          <p:nvPr/>
        </p:nvPicPr>
        <p:blipFill>
          <a:blip r:embed="rId3"/>
          <a:stretch>
            <a:fillRect/>
          </a:stretch>
        </p:blipFill>
        <p:spPr>
          <a:xfrm>
            <a:off x="429349" y="2523642"/>
            <a:ext cx="3661831" cy="1830915"/>
          </a:xfrm>
          <a:prstGeom prst="rect">
            <a:avLst/>
          </a:prstGeom>
        </p:spPr>
      </p:pic>
      <p:sp>
        <p:nvSpPr>
          <p:cNvPr id="3" name="Marcador de contenido 2">
            <a:extLst>
              <a:ext uri="{FF2B5EF4-FFF2-40B4-BE49-F238E27FC236}">
                <a16:creationId xmlns:a16="http://schemas.microsoft.com/office/drawing/2014/main" id="{F849637F-2ECE-4173-A20C-1175E51CBCC5}"/>
              </a:ext>
            </a:extLst>
          </p:cNvPr>
          <p:cNvSpPr>
            <a:spLocks noGrp="1"/>
          </p:cNvSpPr>
          <p:nvPr>
            <p:ph idx="1"/>
          </p:nvPr>
        </p:nvSpPr>
        <p:spPr>
          <a:xfrm>
            <a:off x="5429786" y="1913022"/>
            <a:ext cx="6517572" cy="4147950"/>
          </a:xfrm>
        </p:spPr>
        <p:txBody>
          <a:bodyPr anchor="ctr">
            <a:normAutofit fontScale="92500" lnSpcReduction="20000"/>
          </a:bodyPr>
          <a:lstStyle/>
          <a:p>
            <a:pPr marL="0" indent="0">
              <a:buNone/>
            </a:pPr>
            <a:r>
              <a:rPr lang="es-MX" sz="2400" dirty="0">
                <a:solidFill>
                  <a:srgbClr val="000000"/>
                </a:solidFill>
                <a:effectLst>
                  <a:outerShdw blurRad="38100" dist="38100" dir="2700000" algn="tl">
                    <a:srgbClr val="000000">
                      <a:alpha val="43137"/>
                    </a:srgbClr>
                  </a:outerShdw>
                </a:effectLst>
              </a:rPr>
              <a:t>Introducción.</a:t>
            </a:r>
          </a:p>
          <a:p>
            <a:pPr marL="0" indent="0">
              <a:buNone/>
            </a:pPr>
            <a:r>
              <a:rPr lang="es-MX" sz="2400" dirty="0">
                <a:solidFill>
                  <a:srgbClr val="000000"/>
                </a:solidFill>
              </a:rPr>
              <a:t>	Acad. Dr. Jorge A Pérez Castro y Vázquez</a:t>
            </a:r>
            <a:r>
              <a:rPr lang="es-MX" sz="2400" dirty="0" smtClean="0">
                <a:solidFill>
                  <a:srgbClr val="000000"/>
                </a:solidFill>
              </a:rPr>
              <a:t>.</a:t>
            </a:r>
          </a:p>
          <a:p>
            <a:pPr marL="0" indent="0">
              <a:buNone/>
            </a:pPr>
            <a:endParaRPr lang="es-MX" sz="2400" dirty="0" smtClean="0">
              <a:solidFill>
                <a:srgbClr val="000000"/>
              </a:solidFill>
              <a:effectLst>
                <a:outerShdw blurRad="38100" dist="38100" dir="2700000" algn="tl">
                  <a:srgbClr val="000000">
                    <a:alpha val="43137"/>
                  </a:srgbClr>
                </a:outerShdw>
              </a:effectLst>
            </a:endParaRPr>
          </a:p>
          <a:p>
            <a:pPr marL="0" indent="0">
              <a:buNone/>
            </a:pPr>
            <a:r>
              <a:rPr lang="es-MX" sz="2400" dirty="0" smtClean="0">
                <a:solidFill>
                  <a:srgbClr val="000000"/>
                </a:solidFill>
                <a:effectLst>
                  <a:outerShdw blurRad="38100" dist="38100" dir="2700000" algn="tl">
                    <a:srgbClr val="000000">
                      <a:alpha val="43137"/>
                    </a:srgbClr>
                  </a:outerShdw>
                </a:effectLst>
              </a:rPr>
              <a:t>Actividades de la Comisión de Seguridad del Paciente 2006-2019</a:t>
            </a:r>
          </a:p>
          <a:p>
            <a:pPr marL="0" indent="0">
              <a:buNone/>
            </a:pPr>
            <a:r>
              <a:rPr lang="es-MX" sz="2400" dirty="0" smtClean="0">
                <a:solidFill>
                  <a:srgbClr val="000000"/>
                </a:solidFill>
              </a:rPr>
              <a:t>	Mtra. Verónica Ramos Terrazas</a:t>
            </a:r>
          </a:p>
          <a:p>
            <a:pPr marL="0" indent="0">
              <a:buNone/>
            </a:pPr>
            <a:r>
              <a:rPr lang="es-MX" sz="2400" dirty="0" smtClean="0">
                <a:solidFill>
                  <a:srgbClr val="000000"/>
                </a:solidFill>
                <a:effectLst>
                  <a:outerShdw blurRad="38100" dist="38100" dir="2700000" algn="tl">
                    <a:srgbClr val="000000">
                      <a:alpha val="43137"/>
                    </a:srgbClr>
                  </a:outerShdw>
                </a:effectLst>
              </a:rPr>
              <a:t>Liderazgo en seguridad del paciente para el cirujano </a:t>
            </a:r>
            <a:r>
              <a:rPr lang="es-MX" sz="2400" dirty="0">
                <a:solidFill>
                  <a:srgbClr val="000000"/>
                </a:solidFill>
                <a:effectLst>
                  <a:outerShdw blurRad="38100" dist="38100" dir="2700000" algn="tl">
                    <a:srgbClr val="000000">
                      <a:alpha val="43137"/>
                    </a:srgbClr>
                  </a:outerShdw>
                </a:effectLst>
              </a:rPr>
              <a:t>general</a:t>
            </a:r>
          </a:p>
          <a:p>
            <a:pPr marL="0" indent="0">
              <a:buNone/>
            </a:pPr>
            <a:r>
              <a:rPr lang="es-MX" sz="2400" dirty="0">
                <a:solidFill>
                  <a:srgbClr val="000000"/>
                </a:solidFill>
              </a:rPr>
              <a:t>	Dra. Lilia Cote Estrada.</a:t>
            </a:r>
          </a:p>
          <a:p>
            <a:pPr marL="0" indent="0">
              <a:buNone/>
            </a:pPr>
            <a:r>
              <a:rPr lang="es-MX" sz="2400" dirty="0" smtClean="0">
                <a:solidFill>
                  <a:srgbClr val="000000"/>
                </a:solidFill>
                <a:effectLst>
                  <a:outerShdw blurRad="38100" dist="38100" dir="2700000" algn="tl">
                    <a:srgbClr val="000000">
                      <a:alpha val="43137"/>
                    </a:srgbClr>
                  </a:outerShdw>
                </a:effectLst>
              </a:rPr>
              <a:t>Innovaciones </a:t>
            </a:r>
            <a:r>
              <a:rPr lang="es-MX" sz="2400" dirty="0">
                <a:solidFill>
                  <a:srgbClr val="000000"/>
                </a:solidFill>
                <a:effectLst>
                  <a:outerShdw blurRad="38100" dist="38100" dir="2700000" algn="tl">
                    <a:srgbClr val="000000">
                      <a:alpha val="43137"/>
                    </a:srgbClr>
                  </a:outerShdw>
                </a:effectLst>
              </a:rPr>
              <a:t>que apoyan la seguridad del paciente ortopédico</a:t>
            </a:r>
          </a:p>
          <a:p>
            <a:pPr marL="0" indent="0">
              <a:buNone/>
            </a:pPr>
            <a:r>
              <a:rPr lang="es-MX" sz="2400" dirty="0">
                <a:solidFill>
                  <a:srgbClr val="000000"/>
                </a:solidFill>
              </a:rPr>
              <a:t>	Dr. Erik Hazan </a:t>
            </a:r>
            <a:r>
              <a:rPr lang="es-MX" sz="2400" dirty="0" err="1">
                <a:solidFill>
                  <a:srgbClr val="000000"/>
                </a:solidFill>
              </a:rPr>
              <a:t>Lasri</a:t>
            </a:r>
            <a:r>
              <a:rPr lang="es-MX" sz="2400" dirty="0" smtClean="0">
                <a:solidFill>
                  <a:srgbClr val="000000"/>
                </a:solidFill>
              </a:rPr>
              <a:t>.</a:t>
            </a:r>
            <a:r>
              <a:rPr lang="es-MX" sz="2400" dirty="0" smtClean="0">
                <a:solidFill>
                  <a:srgbClr val="000000"/>
                </a:solidFill>
                <a:effectLst>
                  <a:outerShdw blurRad="38100" dist="38100" dir="2700000" algn="tl">
                    <a:srgbClr val="000000">
                      <a:alpha val="43137"/>
                    </a:srgbClr>
                  </a:outerShdw>
                </a:effectLst>
              </a:rPr>
              <a:t> </a:t>
            </a:r>
            <a:endParaRPr lang="es-MX" sz="2400" dirty="0">
              <a:solidFill>
                <a:srgbClr val="000000"/>
              </a:solidFill>
            </a:endParaRPr>
          </a:p>
        </p:txBody>
      </p:sp>
    </p:spTree>
    <p:extLst>
      <p:ext uri="{BB962C8B-B14F-4D97-AF65-F5344CB8AC3E}">
        <p14:creationId xmlns:p14="http://schemas.microsoft.com/office/powerpoint/2010/main" val="9821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27540-B0D4-4C05-B2EF-AD64158D5EE1}"/>
              </a:ext>
            </a:extLst>
          </p:cNvPr>
          <p:cNvSpPr>
            <a:spLocks noGrp="1"/>
          </p:cNvSpPr>
          <p:nvPr>
            <p:ph type="title"/>
          </p:nvPr>
        </p:nvSpPr>
        <p:spPr>
          <a:xfrm>
            <a:off x="360947" y="252663"/>
            <a:ext cx="3793477" cy="2170213"/>
          </a:xfrm>
          <a:prstGeom prst="ellipse">
            <a:avLst/>
          </a:prstGeom>
        </p:spPr>
        <p:txBody>
          <a:bodyPr>
            <a:normAutofit fontScale="90000"/>
          </a:bodyPr>
          <a:lstStyle/>
          <a:p>
            <a:r>
              <a:rPr lang="es-MX" sz="2000" dirty="0"/>
              <a:t>¿</a:t>
            </a:r>
            <a:r>
              <a:rPr lang="es-MX" sz="2700" dirty="0"/>
              <a:t>Porque la seguridad del paciente y su enfoque por las especialidades</a:t>
            </a:r>
            <a:r>
              <a:rPr lang="es-MX" sz="2000" dirty="0"/>
              <a:t>?</a:t>
            </a:r>
          </a:p>
        </p:txBody>
      </p:sp>
      <p:sp>
        <p:nvSpPr>
          <p:cNvPr id="3" name="Marcador de contenido 2">
            <a:extLst>
              <a:ext uri="{FF2B5EF4-FFF2-40B4-BE49-F238E27FC236}">
                <a16:creationId xmlns:a16="http://schemas.microsoft.com/office/drawing/2014/main" id="{520A962E-1C97-4867-A6E6-56F45318DB67}"/>
              </a:ext>
            </a:extLst>
          </p:cNvPr>
          <p:cNvSpPr>
            <a:spLocks noGrp="1"/>
          </p:cNvSpPr>
          <p:nvPr>
            <p:ph idx="1"/>
          </p:nvPr>
        </p:nvSpPr>
        <p:spPr>
          <a:xfrm>
            <a:off x="648931" y="2438400"/>
            <a:ext cx="3505494" cy="3785419"/>
          </a:xfrm>
        </p:spPr>
        <p:txBody>
          <a:bodyPr>
            <a:normAutofit/>
          </a:bodyPr>
          <a:lstStyle/>
          <a:p>
            <a:r>
              <a:rPr lang="es-MX" sz="2000" b="1" dirty="0"/>
              <a:t>Porque</a:t>
            </a:r>
            <a:r>
              <a:rPr lang="es-MX" sz="2000" dirty="0"/>
              <a:t> es un problema no resuelto a pesar de los múltiples intentos para controlarlo y de la INDUDABLE TAREA en la promoción, difusión y creación de proyectos, programas, cursos, protocolos y de la existencia de resultados malos, regulares , buenos y  muy buenos, no se ha logrado el objetivo deseado. </a:t>
            </a:r>
            <a:endParaRPr lang="es-MX" sz="2000"/>
          </a:p>
        </p:txBody>
      </p:sp>
      <p:sp>
        <p:nvSpPr>
          <p:cNvPr id="21" name="Rectangle 20">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1FFBA9A3-3811-4303-9818-65987D0F62C0}"/>
              </a:ext>
            </a:extLst>
          </p:cNvPr>
          <p:cNvPicPr>
            <a:picLocks noChangeAspect="1"/>
          </p:cNvPicPr>
          <p:nvPr/>
        </p:nvPicPr>
        <p:blipFill>
          <a:blip r:embed="rId2"/>
          <a:stretch>
            <a:fillRect/>
          </a:stretch>
        </p:blipFill>
        <p:spPr>
          <a:xfrm>
            <a:off x="5608319" y="1274902"/>
            <a:ext cx="5614835" cy="4154977"/>
          </a:xfrm>
          <a:prstGeom prst="rect">
            <a:avLst/>
          </a:prstGeom>
          <a:effectLst/>
        </p:spPr>
      </p:pic>
      <p:cxnSp>
        <p:nvCxnSpPr>
          <p:cNvPr id="6" name="Conector recto 5">
            <a:extLst>
              <a:ext uri="{FF2B5EF4-FFF2-40B4-BE49-F238E27FC236}">
                <a16:creationId xmlns:a16="http://schemas.microsoft.com/office/drawing/2014/main" id="{7B25BEDA-15B6-4102-99FD-77221A3C9FF8}"/>
              </a:ext>
            </a:extLst>
          </p:cNvPr>
          <p:cNvCxnSpPr/>
          <p:nvPr/>
        </p:nvCxnSpPr>
        <p:spPr>
          <a:xfrm>
            <a:off x="5123688" y="5635256"/>
            <a:ext cx="658409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FFA08E19-8E21-41F1-A9DA-D794AF1B1D60}"/>
              </a:ext>
            </a:extLst>
          </p:cNvPr>
          <p:cNvSpPr/>
          <p:nvPr/>
        </p:nvSpPr>
        <p:spPr>
          <a:xfrm>
            <a:off x="5422605" y="5775366"/>
            <a:ext cx="5800549" cy="3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2006 Comisión de seguridad del paciente AMC y FAA</a:t>
            </a:r>
          </a:p>
        </p:txBody>
      </p:sp>
    </p:spTree>
    <p:extLst>
      <p:ext uri="{BB962C8B-B14F-4D97-AF65-F5344CB8AC3E}">
        <p14:creationId xmlns:p14="http://schemas.microsoft.com/office/powerpoint/2010/main" val="43232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48D25B4-53FC-4F19-8557-883A32FBF624}"/>
              </a:ext>
            </a:extLst>
          </p:cNvPr>
          <p:cNvSpPr>
            <a:spLocks noGrp="1"/>
          </p:cNvSpPr>
          <p:nvPr>
            <p:ph type="title"/>
          </p:nvPr>
        </p:nvSpPr>
        <p:spPr>
          <a:xfrm>
            <a:off x="863029" y="1012004"/>
            <a:ext cx="3416158" cy="4795408"/>
          </a:xfrm>
        </p:spPr>
        <p:txBody>
          <a:bodyPr>
            <a:normAutofit/>
          </a:bodyPr>
          <a:lstStyle/>
          <a:p>
            <a:r>
              <a:rPr lang="es-MX" sz="4100" dirty="0">
                <a:solidFill>
                  <a:srgbClr val="FFFFFF"/>
                </a:solidFill>
                <a:effectLst>
                  <a:outerShdw blurRad="38100" dist="38100" dir="2700000" algn="tl">
                    <a:srgbClr val="000000">
                      <a:alpha val="43137"/>
                    </a:srgbClr>
                  </a:outerShdw>
                </a:effectLst>
              </a:rPr>
              <a:t>Panel de Seguridad del Paciente. </a:t>
            </a:r>
            <a:br>
              <a:rPr lang="es-MX" sz="4100" dirty="0">
                <a:solidFill>
                  <a:srgbClr val="FFFFFF"/>
                </a:solidFill>
                <a:effectLst>
                  <a:outerShdw blurRad="38100" dist="38100" dir="2700000" algn="tl">
                    <a:srgbClr val="000000">
                      <a:alpha val="43137"/>
                    </a:srgbClr>
                  </a:outerShdw>
                </a:effectLst>
              </a:rPr>
            </a:br>
            <a:r>
              <a:rPr lang="es-MX" sz="4100" dirty="0">
                <a:solidFill>
                  <a:srgbClr val="FFFFFF"/>
                </a:solidFill>
                <a:effectLst>
                  <a:outerShdw blurRad="38100" dist="38100" dir="2700000" algn="tl">
                    <a:srgbClr val="000000">
                      <a:alpha val="43137"/>
                    </a:srgbClr>
                  </a:outerShdw>
                </a:effectLst>
              </a:rPr>
              <a:t>Academia Mexicana de Cirugía</a:t>
            </a:r>
            <a:br>
              <a:rPr lang="es-MX" sz="4100" dirty="0">
                <a:solidFill>
                  <a:srgbClr val="FFFFFF"/>
                </a:solidFill>
                <a:effectLst>
                  <a:outerShdw blurRad="38100" dist="38100" dir="2700000" algn="tl">
                    <a:srgbClr val="000000">
                      <a:alpha val="43137"/>
                    </a:srgbClr>
                  </a:outerShdw>
                </a:effectLst>
              </a:rPr>
            </a:br>
            <a:r>
              <a:rPr lang="es-MX" sz="4100" dirty="0">
                <a:solidFill>
                  <a:srgbClr val="FFFFFF"/>
                </a:solidFill>
                <a:effectLst>
                  <a:outerShdw blurRad="38100" dist="38100" dir="2700000" algn="tl">
                    <a:srgbClr val="000000">
                      <a:alpha val="43137"/>
                    </a:srgbClr>
                  </a:outerShdw>
                </a:effectLst>
              </a:rPr>
              <a:t>4 de junio del 2019 </a:t>
            </a:r>
          </a:p>
        </p:txBody>
      </p:sp>
      <p:graphicFrame>
        <p:nvGraphicFramePr>
          <p:cNvPr id="27" name="Marcador de contenido 2">
            <a:extLst>
              <a:ext uri="{FF2B5EF4-FFF2-40B4-BE49-F238E27FC236}">
                <a16:creationId xmlns:a16="http://schemas.microsoft.com/office/drawing/2014/main" id="{2427158E-9960-42C5-8D88-50528FB0B0E8}"/>
              </a:ext>
            </a:extLst>
          </p:cNvPr>
          <p:cNvGraphicFramePr>
            <a:graphicFrameLocks noGrp="1"/>
          </p:cNvGraphicFramePr>
          <p:nvPr>
            <p:ph idx="1"/>
            <p:extLst>
              <p:ext uri="{D42A27DB-BD31-4B8C-83A1-F6EECF244321}">
                <p14:modId xmlns:p14="http://schemas.microsoft.com/office/powerpoint/2010/main" val="22615133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36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D7D64-5FFE-46CC-9138-4A129171CDAB}"/>
              </a:ext>
            </a:extLst>
          </p:cNvPr>
          <p:cNvSpPr>
            <a:spLocks noGrp="1"/>
          </p:cNvSpPr>
          <p:nvPr>
            <p:ph type="title"/>
          </p:nvPr>
        </p:nvSpPr>
        <p:spPr>
          <a:xfrm>
            <a:off x="780154" y="513612"/>
            <a:ext cx="10628271" cy="1031216"/>
          </a:xfrm>
        </p:spPr>
        <p:txBody>
          <a:bodyPr anchor="b">
            <a:normAutofit fontScale="90000"/>
          </a:bodyPr>
          <a:lstStyle/>
          <a:p>
            <a:r>
              <a:rPr lang="es-MX" sz="3700" dirty="0"/>
              <a:t>Fundación Carlos Slim. </a:t>
            </a:r>
            <a:br>
              <a:rPr lang="es-MX" sz="3700" dirty="0"/>
            </a:br>
            <a:r>
              <a:rPr lang="es-MX" sz="3700" dirty="0"/>
              <a:t>Portafolio digital en salud.</a:t>
            </a:r>
          </a:p>
        </p:txBody>
      </p:sp>
      <p:pic>
        <p:nvPicPr>
          <p:cNvPr id="4" name="Imagen 3">
            <a:extLst>
              <a:ext uri="{FF2B5EF4-FFF2-40B4-BE49-F238E27FC236}">
                <a16:creationId xmlns:a16="http://schemas.microsoft.com/office/drawing/2014/main" id="{5FFEC140-C877-4F5A-893B-96EF768B284E}"/>
              </a:ext>
            </a:extLst>
          </p:cNvPr>
          <p:cNvPicPr>
            <a:picLocks noChangeAspect="1"/>
          </p:cNvPicPr>
          <p:nvPr/>
        </p:nvPicPr>
        <p:blipFill>
          <a:blip r:embed="rId2"/>
          <a:stretch>
            <a:fillRect/>
          </a:stretch>
        </p:blipFill>
        <p:spPr>
          <a:xfrm>
            <a:off x="1537489" y="2749176"/>
            <a:ext cx="5069382" cy="1588406"/>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8B4EDBE2-3F4B-4D1B-A3B1-56F7D7581786}"/>
              </a:ext>
            </a:extLst>
          </p:cNvPr>
          <p:cNvSpPr>
            <a:spLocks noGrp="1"/>
          </p:cNvSpPr>
          <p:nvPr>
            <p:ph idx="1"/>
          </p:nvPr>
        </p:nvSpPr>
        <p:spPr>
          <a:xfrm>
            <a:off x="7331490" y="1977657"/>
            <a:ext cx="4076947" cy="4073028"/>
          </a:xfrm>
        </p:spPr>
        <p:txBody>
          <a:bodyPr anchor="ctr">
            <a:normAutofit lnSpcReduction="10000"/>
          </a:bodyPr>
          <a:lstStyle/>
          <a:p>
            <a:r>
              <a:rPr lang="es-MX" sz="1800" dirty="0"/>
              <a:t>Consultorio Médico Digital</a:t>
            </a:r>
          </a:p>
          <a:p>
            <a:r>
              <a:rPr lang="es-MX" sz="1800" dirty="0"/>
              <a:t>Algoritmos clínicos</a:t>
            </a:r>
          </a:p>
          <a:p>
            <a:r>
              <a:rPr lang="es-MX" sz="1800" dirty="0"/>
              <a:t>Guías de Práctica Clínica</a:t>
            </a:r>
          </a:p>
          <a:p>
            <a:r>
              <a:rPr lang="es-MX" sz="1800" dirty="0"/>
              <a:t>Calculadoras de Salud</a:t>
            </a:r>
          </a:p>
          <a:p>
            <a:r>
              <a:rPr lang="es-MX" sz="1800" dirty="0"/>
              <a:t>Videoteca de procedimientos clínicos</a:t>
            </a:r>
          </a:p>
          <a:p>
            <a:r>
              <a:rPr lang="es-MX" sz="1800" dirty="0"/>
              <a:t>Línea de vida para la prevención proactiva</a:t>
            </a:r>
          </a:p>
          <a:p>
            <a:r>
              <a:rPr lang="es-MX" sz="1800" dirty="0"/>
              <a:t>Noticias de salud</a:t>
            </a:r>
          </a:p>
          <a:p>
            <a:r>
              <a:rPr lang="es-MX" sz="1800" dirty="0"/>
              <a:t>Apps de Salud</a:t>
            </a:r>
          </a:p>
          <a:p>
            <a:r>
              <a:rPr lang="es-MX" sz="1800" dirty="0"/>
              <a:t>Sitios de interés para la vinculación académica</a:t>
            </a:r>
          </a:p>
          <a:p>
            <a:r>
              <a:rPr lang="es-MX" sz="1800" dirty="0"/>
              <a:t>PLM UNAM, entre otros</a:t>
            </a:r>
          </a:p>
        </p:txBody>
      </p:sp>
      <p:sp>
        <p:nvSpPr>
          <p:cNvPr id="5" name="Rectángulo 4">
            <a:extLst>
              <a:ext uri="{FF2B5EF4-FFF2-40B4-BE49-F238E27FC236}">
                <a16:creationId xmlns:a16="http://schemas.microsoft.com/office/drawing/2014/main" id="{2839F471-F620-45A2-9247-84E7DAF61F36}"/>
              </a:ext>
            </a:extLst>
          </p:cNvPr>
          <p:cNvSpPr/>
          <p:nvPr/>
        </p:nvSpPr>
        <p:spPr>
          <a:xfrm>
            <a:off x="780154" y="4737353"/>
            <a:ext cx="6096000" cy="923330"/>
          </a:xfrm>
          <a:prstGeom prst="rect">
            <a:avLst/>
          </a:prstGeom>
        </p:spPr>
        <p:txBody>
          <a:bodyPr>
            <a:spAutoFit/>
          </a:bodyPr>
          <a:lstStyle/>
          <a:p>
            <a:r>
              <a:rPr lang="es-MX" b="1" dirty="0">
                <a:effectLst>
                  <a:outerShdw blurRad="38100" dist="38100" dir="2700000" algn="tl">
                    <a:srgbClr val="000000">
                      <a:alpha val="43137"/>
                    </a:srgbClr>
                  </a:outerShdw>
                </a:effectLst>
              </a:rPr>
              <a:t>86,438</a:t>
            </a:r>
            <a:r>
              <a:rPr lang="es-MX" dirty="0"/>
              <a:t> médicos, enfermeras, trabajadores sociales, promotores y otros miembros del equipo de salud en México y varios países de América Latina se han graduado.</a:t>
            </a:r>
          </a:p>
        </p:txBody>
      </p:sp>
    </p:spTree>
    <p:extLst>
      <p:ext uri="{BB962C8B-B14F-4D97-AF65-F5344CB8AC3E}">
        <p14:creationId xmlns:p14="http://schemas.microsoft.com/office/powerpoint/2010/main" val="356418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7074D5-9727-4DD4-988E-8BA54E085C8F}"/>
              </a:ext>
            </a:extLst>
          </p:cNvPr>
          <p:cNvPicPr>
            <a:picLocks noChangeAspect="1"/>
          </p:cNvPicPr>
          <p:nvPr/>
        </p:nvPicPr>
        <p:blipFill>
          <a:blip r:embed="rId2"/>
          <a:stretch>
            <a:fillRect/>
          </a:stretch>
        </p:blipFill>
        <p:spPr>
          <a:xfrm>
            <a:off x="1604183" y="261853"/>
            <a:ext cx="11113584" cy="6251391"/>
          </a:xfrm>
          <a:prstGeom prst="rect">
            <a:avLst/>
          </a:prstGeom>
        </p:spPr>
      </p:pic>
      <p:sp>
        <p:nvSpPr>
          <p:cNvPr id="2" name="Título 1">
            <a:extLst>
              <a:ext uri="{FF2B5EF4-FFF2-40B4-BE49-F238E27FC236}">
                <a16:creationId xmlns:a16="http://schemas.microsoft.com/office/drawing/2014/main" id="{59FF90ED-BE64-44E3-A556-1645EB1ED8CD}"/>
              </a:ext>
            </a:extLst>
          </p:cNvPr>
          <p:cNvSpPr>
            <a:spLocks noGrp="1"/>
          </p:cNvSpPr>
          <p:nvPr>
            <p:ph type="title"/>
          </p:nvPr>
        </p:nvSpPr>
        <p:spPr>
          <a:xfrm>
            <a:off x="1903175" y="598144"/>
            <a:ext cx="10515600" cy="2089317"/>
          </a:xfrm>
          <a:solidFill>
            <a:schemeClr val="bg1"/>
          </a:solidFill>
        </p:spPr>
        <p:txBody>
          <a:bodyPr>
            <a:normAutofit/>
          </a:bodyPr>
          <a:lstStyle/>
          <a:p>
            <a:r>
              <a:rPr lang="es-MX" sz="3200" dirty="0"/>
              <a:t>Nadie.  Campaña de concientización en seguridad</a:t>
            </a:r>
          </a:p>
        </p:txBody>
      </p:sp>
      <p:sp>
        <p:nvSpPr>
          <p:cNvPr id="5" name="Rectángulo 4">
            <a:extLst>
              <a:ext uri="{FF2B5EF4-FFF2-40B4-BE49-F238E27FC236}">
                <a16:creationId xmlns:a16="http://schemas.microsoft.com/office/drawing/2014/main" id="{2BAFB054-5601-4C1D-8143-6989A075F75F}"/>
              </a:ext>
            </a:extLst>
          </p:cNvPr>
          <p:cNvSpPr/>
          <p:nvPr/>
        </p:nvSpPr>
        <p:spPr>
          <a:xfrm>
            <a:off x="2014112" y="2295728"/>
            <a:ext cx="2985571" cy="4230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2F89F24-5F33-4334-9178-8880CE4A842A}"/>
              </a:ext>
            </a:extLst>
          </p:cNvPr>
          <p:cNvSpPr/>
          <p:nvPr/>
        </p:nvSpPr>
        <p:spPr>
          <a:xfrm>
            <a:off x="4850187" y="5762629"/>
            <a:ext cx="7568588" cy="776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8E8A2348-B999-4F3E-88AC-33D583A53653}"/>
              </a:ext>
            </a:extLst>
          </p:cNvPr>
          <p:cNvSpPr/>
          <p:nvPr/>
        </p:nvSpPr>
        <p:spPr>
          <a:xfrm>
            <a:off x="10135518" y="2687461"/>
            <a:ext cx="815248" cy="3515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1FB12B47-9604-4838-8D6E-461161C991D7}"/>
              </a:ext>
            </a:extLst>
          </p:cNvPr>
          <p:cNvSpPr/>
          <p:nvPr/>
        </p:nvSpPr>
        <p:spPr>
          <a:xfrm>
            <a:off x="1287379" y="2775098"/>
            <a:ext cx="3562808" cy="2819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D97C83B5-F4F2-4448-B6C4-B7F7B9702CA4}"/>
              </a:ext>
            </a:extLst>
          </p:cNvPr>
          <p:cNvPicPr>
            <a:picLocks noChangeAspect="1"/>
          </p:cNvPicPr>
          <p:nvPr/>
        </p:nvPicPr>
        <p:blipFill>
          <a:blip r:embed="rId3"/>
          <a:stretch>
            <a:fillRect/>
          </a:stretch>
        </p:blipFill>
        <p:spPr>
          <a:xfrm>
            <a:off x="1997220" y="3113328"/>
            <a:ext cx="2143125" cy="2143125"/>
          </a:xfrm>
          <a:prstGeom prst="rect">
            <a:avLst/>
          </a:prstGeom>
        </p:spPr>
      </p:pic>
    </p:spTree>
    <p:extLst>
      <p:ext uri="{BB962C8B-B14F-4D97-AF65-F5344CB8AC3E}">
        <p14:creationId xmlns:p14="http://schemas.microsoft.com/office/powerpoint/2010/main" val="403123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5DFF9-D6D5-47B1-898B-0644724FFC62}"/>
              </a:ext>
            </a:extLst>
          </p:cNvPr>
          <p:cNvSpPr>
            <a:spLocks noGrp="1"/>
          </p:cNvSpPr>
          <p:nvPr>
            <p:ph type="title"/>
          </p:nvPr>
        </p:nvSpPr>
        <p:spPr>
          <a:xfrm>
            <a:off x="938462" y="500062"/>
            <a:ext cx="10415337" cy="1329291"/>
          </a:xfrm>
        </p:spPr>
        <p:txBody>
          <a:bodyPr>
            <a:normAutofit/>
          </a:bodyPr>
          <a:lstStyle/>
          <a:p>
            <a:r>
              <a:rPr lang="es-MX" sz="3200" dirty="0" err="1"/>
              <a:t>Patient</a:t>
            </a:r>
            <a:r>
              <a:rPr lang="es-MX" sz="3200" dirty="0"/>
              <a:t> Safety </a:t>
            </a:r>
            <a:r>
              <a:rPr lang="es-MX" sz="3200" dirty="0" err="1"/>
              <a:t>Movement</a:t>
            </a:r>
            <a:r>
              <a:rPr lang="es-MX" sz="3200" dirty="0"/>
              <a:t>.</a:t>
            </a:r>
            <a:br>
              <a:rPr lang="es-MX" sz="3200" dirty="0"/>
            </a:br>
            <a:r>
              <a:rPr lang="es-MX" sz="3200" dirty="0" err="1"/>
              <a:t>Actionable</a:t>
            </a:r>
            <a:r>
              <a:rPr lang="es-MX" sz="3200" dirty="0"/>
              <a:t> </a:t>
            </a:r>
            <a:r>
              <a:rPr lang="es-MX" sz="3200" dirty="0" err="1"/>
              <a:t>Patient</a:t>
            </a:r>
            <a:r>
              <a:rPr lang="es-MX" sz="3200" dirty="0"/>
              <a:t> Safety </a:t>
            </a:r>
            <a:r>
              <a:rPr lang="es-MX" sz="3200" dirty="0" err="1"/>
              <a:t>Solutions</a:t>
            </a:r>
            <a:r>
              <a:rPr lang="es-MX" sz="3200" dirty="0"/>
              <a:t> </a:t>
            </a:r>
          </a:p>
        </p:txBody>
      </p:sp>
      <p:sp>
        <p:nvSpPr>
          <p:cNvPr id="3" name="Marcador de contenido 2">
            <a:extLst>
              <a:ext uri="{FF2B5EF4-FFF2-40B4-BE49-F238E27FC236}">
                <a16:creationId xmlns:a16="http://schemas.microsoft.com/office/drawing/2014/main" id="{DB5A7433-7C48-4595-8E17-478E72D91C35}"/>
              </a:ext>
            </a:extLst>
          </p:cNvPr>
          <p:cNvSpPr>
            <a:spLocks noGrp="1"/>
          </p:cNvSpPr>
          <p:nvPr>
            <p:ph idx="1"/>
          </p:nvPr>
        </p:nvSpPr>
        <p:spPr>
          <a:xfrm>
            <a:off x="936691" y="2245332"/>
            <a:ext cx="7052277" cy="2783316"/>
          </a:xfrm>
        </p:spPr>
        <p:txBody>
          <a:bodyPr>
            <a:normAutofit fontScale="92500" lnSpcReduction="20000"/>
          </a:bodyPr>
          <a:lstStyle/>
          <a:p>
            <a:pPr marL="0" indent="0">
              <a:buNone/>
            </a:pPr>
            <a:r>
              <a:rPr lang="es-MX" dirty="0"/>
              <a:t>Dieciocho APSS con mas de 30 soluciones para la salud.</a:t>
            </a:r>
          </a:p>
          <a:p>
            <a:pPr marL="0" indent="0">
              <a:buNone/>
            </a:pPr>
            <a:r>
              <a:rPr lang="es-MX" dirty="0"/>
              <a:t>	Programa a nivel institucional.</a:t>
            </a:r>
          </a:p>
          <a:p>
            <a:pPr marL="0" indent="0">
              <a:buNone/>
            </a:pPr>
            <a:r>
              <a:rPr lang="es-MX" dirty="0"/>
              <a:t>	De afiliación voluntaria.</a:t>
            </a:r>
          </a:p>
          <a:p>
            <a:pPr marL="0" indent="0">
              <a:buNone/>
            </a:pPr>
            <a:r>
              <a:rPr lang="es-MX" dirty="0"/>
              <a:t>	Reconocimiento de sus pares.</a:t>
            </a:r>
          </a:p>
          <a:p>
            <a:pPr marL="0" indent="0">
              <a:buNone/>
            </a:pPr>
            <a:r>
              <a:rPr lang="es-MX" dirty="0"/>
              <a:t>	Medicina basada en evidencias.</a:t>
            </a:r>
          </a:p>
          <a:p>
            <a:pPr marL="0" indent="0">
              <a:buNone/>
            </a:pPr>
            <a:r>
              <a:rPr lang="es-MX" dirty="0"/>
              <a:t>	Mejores practicas seguras</a:t>
            </a:r>
          </a:p>
        </p:txBody>
      </p:sp>
      <p:sp>
        <p:nvSpPr>
          <p:cNvPr id="4" name="Rectángulo 3">
            <a:extLst>
              <a:ext uri="{FF2B5EF4-FFF2-40B4-BE49-F238E27FC236}">
                <a16:creationId xmlns:a16="http://schemas.microsoft.com/office/drawing/2014/main" id="{8AA7D94A-AD5F-4640-8D1B-AE93EDA9A864}"/>
              </a:ext>
            </a:extLst>
          </p:cNvPr>
          <p:cNvSpPr/>
          <p:nvPr/>
        </p:nvSpPr>
        <p:spPr>
          <a:xfrm>
            <a:off x="8990574" y="2706641"/>
            <a:ext cx="2264735" cy="1860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F7CD949B-7B59-4411-8EA6-78B4E070B976}"/>
              </a:ext>
            </a:extLst>
          </p:cNvPr>
          <p:cNvPicPr>
            <a:picLocks noChangeAspect="1"/>
          </p:cNvPicPr>
          <p:nvPr/>
        </p:nvPicPr>
        <p:blipFill>
          <a:blip r:embed="rId2"/>
          <a:stretch>
            <a:fillRect/>
          </a:stretch>
        </p:blipFill>
        <p:spPr>
          <a:xfrm>
            <a:off x="9203778" y="2874989"/>
            <a:ext cx="1838325" cy="1524000"/>
          </a:xfrm>
          <a:prstGeom prst="rect">
            <a:avLst/>
          </a:prstGeom>
        </p:spPr>
      </p:pic>
    </p:spTree>
    <p:extLst>
      <p:ext uri="{BB962C8B-B14F-4D97-AF65-F5344CB8AC3E}">
        <p14:creationId xmlns:p14="http://schemas.microsoft.com/office/powerpoint/2010/main" val="299106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8A427-B00F-4EBF-B1F5-CBADD46E624B}"/>
              </a:ext>
            </a:extLst>
          </p:cNvPr>
          <p:cNvSpPr>
            <a:spLocks noGrp="1"/>
          </p:cNvSpPr>
          <p:nvPr>
            <p:ph type="title"/>
          </p:nvPr>
        </p:nvSpPr>
        <p:spPr>
          <a:solidFill>
            <a:schemeClr val="tx1">
              <a:lumMod val="75000"/>
              <a:lumOff val="25000"/>
            </a:schemeClr>
          </a:solidFill>
        </p:spPr>
        <p:txBody>
          <a:bodyPr>
            <a:normAutofit/>
          </a:bodyPr>
          <a:lstStyle/>
          <a:p>
            <a:r>
              <a:rPr lang="es-MX" sz="3200" dirty="0">
                <a:solidFill>
                  <a:schemeClr val="bg1">
                    <a:lumMod val="95000"/>
                  </a:schemeClr>
                </a:solidFill>
              </a:rPr>
              <a:t>Líneas estratégicas para la seguridad del paciente</a:t>
            </a:r>
          </a:p>
        </p:txBody>
      </p:sp>
      <p:sp>
        <p:nvSpPr>
          <p:cNvPr id="3" name="Marcador de contenido 2">
            <a:extLst>
              <a:ext uri="{FF2B5EF4-FFF2-40B4-BE49-F238E27FC236}">
                <a16:creationId xmlns:a16="http://schemas.microsoft.com/office/drawing/2014/main" id="{BA869716-D370-4397-BC79-E59AF72B8A36}"/>
              </a:ext>
            </a:extLst>
          </p:cNvPr>
          <p:cNvSpPr>
            <a:spLocks noGrp="1"/>
          </p:cNvSpPr>
          <p:nvPr>
            <p:ph idx="1"/>
          </p:nvPr>
        </p:nvSpPr>
        <p:spPr>
          <a:xfrm>
            <a:off x="838200" y="1825625"/>
            <a:ext cx="5574632" cy="4351338"/>
          </a:xfrm>
        </p:spPr>
        <p:txBody>
          <a:bodyPr>
            <a:normAutofit lnSpcReduction="10000"/>
          </a:bodyPr>
          <a:lstStyle/>
          <a:p>
            <a:pPr marL="0" indent="0">
              <a:buNone/>
            </a:pPr>
            <a:r>
              <a:rPr lang="es-MX" sz="2600" dirty="0"/>
              <a:t>1: Cultura de Seguridad: factores humanos, organizativos y formación </a:t>
            </a:r>
          </a:p>
          <a:p>
            <a:pPr marL="0" indent="0">
              <a:buNone/>
            </a:pPr>
            <a:r>
              <a:rPr lang="es-MX" sz="2600" dirty="0"/>
              <a:t>2: Prácticas clínicas seguras </a:t>
            </a:r>
          </a:p>
          <a:p>
            <a:pPr marL="0" indent="0">
              <a:buNone/>
            </a:pPr>
            <a:r>
              <a:rPr lang="es-MX" sz="2600" dirty="0"/>
              <a:t>3: Gestión del riesgo y sistemas de notificación y aprendizaje de los incidentes </a:t>
            </a:r>
          </a:p>
          <a:p>
            <a:pPr marL="0" indent="0">
              <a:buNone/>
            </a:pPr>
            <a:r>
              <a:rPr lang="es-MX" sz="2600" dirty="0"/>
              <a:t>4: La participación de los pacientes y ciudadanos por su seguridad </a:t>
            </a:r>
          </a:p>
          <a:p>
            <a:pPr marL="0" indent="0">
              <a:buNone/>
            </a:pPr>
            <a:r>
              <a:rPr lang="es-MX" sz="2600" dirty="0"/>
              <a:t>5: Investigación en seguridad del paciente </a:t>
            </a:r>
          </a:p>
          <a:p>
            <a:pPr marL="0" indent="0">
              <a:buNone/>
            </a:pPr>
            <a:r>
              <a:rPr lang="es-MX" sz="2600" dirty="0"/>
              <a:t>6: Participación internacional</a:t>
            </a:r>
          </a:p>
        </p:txBody>
      </p:sp>
      <p:sp>
        <p:nvSpPr>
          <p:cNvPr id="4" name="Rectángulo 3">
            <a:extLst>
              <a:ext uri="{FF2B5EF4-FFF2-40B4-BE49-F238E27FC236}">
                <a16:creationId xmlns:a16="http://schemas.microsoft.com/office/drawing/2014/main" id="{A7EF0971-0A1A-4877-A313-E26DAEC35D6A}"/>
              </a:ext>
            </a:extLst>
          </p:cNvPr>
          <p:cNvSpPr/>
          <p:nvPr/>
        </p:nvSpPr>
        <p:spPr>
          <a:xfrm>
            <a:off x="888175" y="6078670"/>
            <a:ext cx="10415649" cy="646331"/>
          </a:xfrm>
          <a:prstGeom prst="rect">
            <a:avLst/>
          </a:prstGeom>
        </p:spPr>
        <p:txBody>
          <a:bodyPr wrap="square">
            <a:spAutoFit/>
          </a:bodyPr>
          <a:lstStyle/>
          <a:p>
            <a:r>
              <a:rPr lang="es-MX" dirty="0"/>
              <a:t>https://www.seguridaddelpaciente.es/resources/documentos/2015/Estrategia%20Seguridad%20del%20Paciente%202015-2020.pdf</a:t>
            </a:r>
          </a:p>
        </p:txBody>
      </p:sp>
      <p:pic>
        <p:nvPicPr>
          <p:cNvPr id="6" name="Imagen 5">
            <a:extLst>
              <a:ext uri="{FF2B5EF4-FFF2-40B4-BE49-F238E27FC236}">
                <a16:creationId xmlns:a16="http://schemas.microsoft.com/office/drawing/2014/main" id="{9B6544A6-1869-4035-B6B4-EF40146949C2}"/>
              </a:ext>
            </a:extLst>
          </p:cNvPr>
          <p:cNvPicPr>
            <a:picLocks noChangeAspect="1"/>
          </p:cNvPicPr>
          <p:nvPr/>
        </p:nvPicPr>
        <p:blipFill>
          <a:blip r:embed="rId2"/>
          <a:stretch>
            <a:fillRect/>
          </a:stretch>
        </p:blipFill>
        <p:spPr>
          <a:xfrm>
            <a:off x="6669634" y="1801562"/>
            <a:ext cx="4684166" cy="4029390"/>
          </a:xfrm>
          <a:prstGeom prst="rect">
            <a:avLst/>
          </a:prstGeom>
        </p:spPr>
      </p:pic>
    </p:spTree>
    <p:extLst>
      <p:ext uri="{BB962C8B-B14F-4D97-AF65-F5344CB8AC3E}">
        <p14:creationId xmlns:p14="http://schemas.microsoft.com/office/powerpoint/2010/main" val="342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6D107-7F6F-4949-A5BC-47AD9BF47206}"/>
              </a:ext>
            </a:extLst>
          </p:cNvPr>
          <p:cNvSpPr>
            <a:spLocks noGrp="1"/>
          </p:cNvSpPr>
          <p:nvPr>
            <p:ph type="title"/>
          </p:nvPr>
        </p:nvSpPr>
        <p:spPr>
          <a:xfrm>
            <a:off x="838200" y="365125"/>
            <a:ext cx="10515600" cy="1325563"/>
          </a:xfrm>
          <a:solidFill>
            <a:schemeClr val="tx1">
              <a:lumMod val="75000"/>
              <a:lumOff val="25000"/>
            </a:schemeClr>
          </a:solidFill>
        </p:spPr>
        <p:txBody>
          <a:bodyPr>
            <a:normAutofit/>
          </a:bodyPr>
          <a:lstStyle/>
          <a:p>
            <a:r>
              <a:rPr lang="es-MX" sz="2800" dirty="0">
                <a:solidFill>
                  <a:schemeClr val="bg1">
                    <a:lumMod val="95000"/>
                  </a:schemeClr>
                </a:solidFill>
              </a:rPr>
              <a:t>En resumen y tras años de trabajo en Seguridad del Paciente, podemos decir que:</a:t>
            </a:r>
            <a:br>
              <a:rPr lang="es-MX" sz="2800" dirty="0">
                <a:solidFill>
                  <a:schemeClr val="bg1">
                    <a:lumMod val="95000"/>
                  </a:schemeClr>
                </a:solidFill>
              </a:rPr>
            </a:br>
            <a:endParaRPr lang="es-MX" sz="2800" dirty="0">
              <a:solidFill>
                <a:schemeClr val="bg1">
                  <a:lumMod val="95000"/>
                </a:schemeClr>
              </a:solidFill>
            </a:endParaRPr>
          </a:p>
        </p:txBody>
      </p:sp>
      <p:graphicFrame>
        <p:nvGraphicFramePr>
          <p:cNvPr id="38" name="Marcador de contenido 2">
            <a:extLst>
              <a:ext uri="{FF2B5EF4-FFF2-40B4-BE49-F238E27FC236}">
                <a16:creationId xmlns:a16="http://schemas.microsoft.com/office/drawing/2014/main" id="{F417F11B-5FA7-48D1-AA04-1B3CB7E53024}"/>
              </a:ext>
            </a:extLst>
          </p:cNvPr>
          <p:cNvGraphicFramePr>
            <a:graphicFrameLocks noGrp="1"/>
          </p:cNvGraphicFramePr>
          <p:nvPr>
            <p:ph idx="1"/>
            <p:extLst>
              <p:ext uri="{D42A27DB-BD31-4B8C-83A1-F6EECF244321}">
                <p14:modId xmlns:p14="http://schemas.microsoft.com/office/powerpoint/2010/main" val="3739025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2764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875</Words>
  <Application>Microsoft Office PowerPoint</Application>
  <PresentationFormat>Panorámica</PresentationFormat>
  <Paragraphs>87</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Vijaya</vt:lpstr>
      <vt:lpstr>Tema de Office</vt:lpstr>
      <vt:lpstr>SESION CONJUNTA ACADEMIA MEXICANA DE CIRUGIA / FUNDACION ACADEMIA AESCULAP</vt:lpstr>
      <vt:lpstr>PROGRAMA </vt:lpstr>
      <vt:lpstr>¿Porque la seguridad del paciente y su enfoque por las especialidades?</vt:lpstr>
      <vt:lpstr>Panel de Seguridad del Paciente.  Academia Mexicana de Cirugía 4 de junio del 2019 </vt:lpstr>
      <vt:lpstr>Fundación Carlos Slim.  Portafolio digital en salud.</vt:lpstr>
      <vt:lpstr>Nadie.  Campaña de concientización en seguridad</vt:lpstr>
      <vt:lpstr>Patient Safety Movement. Actionable Patient Safety Solutions </vt:lpstr>
      <vt:lpstr>Líneas estratégicas para la seguridad del paciente</vt:lpstr>
      <vt:lpstr>En resumen y tras años de trabajo en Seguridad del Paciente, podemos decir que: </vt:lpstr>
      <vt:lpstr>Presentación de PowerPoint</vt:lpstr>
      <vt:lpstr>Perspectiva.</vt:lpstr>
      <vt:lpstr>Perfil: Mtra. Verónica Ramos Terrazas  Vicepresidenta Operativa de la Fundación Academia Aesculap México, A.C. y Coordinadora para Latinoamérica de la Red Global de Academia Aesculap</vt:lpstr>
      <vt:lpstr>Perfil: Dra. Lilia Cote Estrada Asesora Académica en Seguridad del Paciente de Fundación Academia Aesculap.</vt:lpstr>
      <vt:lpstr>Perfil: Dr. Erik Hazan Lasri  Jefe de la División de Traumatología, Urgencias e Infecciones Oseas del Instituto Nacional de Rehabilitación "Luis Guillermo Ibarra”</vt:lpstr>
      <vt:lpstr>Por eso estamos aquí para hablar de lo que sigue o seguir con  lo que ya hablamos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SESION CONJUNTA ACADEMIA MEXICANA DE CIRUGIA / FUNDACION ACADEMIA AESCULAP</dc:title>
  <dc:creator>JORGE PEREZ CASTRO</dc:creator>
  <cp:lastModifiedBy>AUDITORIO</cp:lastModifiedBy>
  <cp:revision>8</cp:revision>
  <dcterms:created xsi:type="dcterms:W3CDTF">2019-09-03T22:21:49Z</dcterms:created>
  <dcterms:modified xsi:type="dcterms:W3CDTF">2019-09-03T23:55:55Z</dcterms:modified>
</cp:coreProperties>
</file>